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FF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22D8972-7960-4775-B6BA-B19A61E8D2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160267E-C30A-4412-B24F-8289BEE685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0646DFC-B185-4146-A04D-95118039CCA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2C617329-AE80-4D7C-B5C2-AB898B7620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EB15E4C7-1627-479B-9315-08A86C4DB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A321930-83AE-4689-B4F3-A73AFE650F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4C39401-4A18-4476-99A2-11AC744314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7235406-0B14-4716-BCA2-5D439B260D0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7E254544-489C-46D2-9862-8981D4A1E5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46EDE9B3-3EF3-4E72-A766-FA14BD6201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A1836F8D-37E1-4316-9855-40A067C827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63C1EE8-EDB8-49C0-B973-BDEC23F9C2D9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564B58E-BC05-4E5A-A00B-D1FBB429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F702D-218D-410E-8172-258F7A783ED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3563877-6B24-43A8-B73C-11CB59B4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F8F86E5-F45C-4DD7-A7EB-BCD5A0868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0DC1A-2056-4792-A493-10B5139935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597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3B1BEEE-80F3-46CF-9FFE-D26A2340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A8CBA-1FCB-4CAB-A5F0-7E646EA4F65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FBA06E-E35B-4721-AF5B-EFDA54DCC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4761443-27E4-4804-B06A-43D51AFE1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F2AAC-F849-4C5A-A4E0-1C7890D74D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388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1350A01-6550-47A1-870A-462BEB427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E78CC-A22B-45D0-BD96-0BD1FC61833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2226732-1E0D-4392-A25B-7C248A336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F0B40E2-BB5C-4E2E-8012-FE9F799F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0B543-8EEC-4A8E-B084-FC95F55617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28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20F638F-A1D6-41D8-ACAB-DAE1AF76A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04659-9EEB-455A-B6F0-F29A101F0C4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2F1850F-9DF7-40EE-B267-CE5E2A5FF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F49FD3D-6296-451D-959C-E82EA6A4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081DD-9DD7-4F73-AE73-5EE554DF9E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914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4F7B09B-E2AF-4278-95EC-BC9B730C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ACB44-DF5E-4179-AE7E-5996A2AF875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4DE45B9-A65F-4FBF-92EB-99F49F3A1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9202260-0A44-435E-9C2C-D6C0E8887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8F418-93B0-473A-B256-6178F93BA2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16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CC1F481-62FD-4D33-9F3E-DFE688598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3F573-3514-4DA8-A43C-7954FA88F6C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3BBDBF2-3FF2-431E-94E0-D90A77A23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706F18C-742E-4F6F-B838-18E35BA25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2E7D0-EAD4-44F9-B69E-1E47F1090CF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126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F88434D4-4676-4D24-BCD7-60B1F188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BD64B-788C-4372-812F-221CF83DC62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D31D1E5E-8606-4E74-91EE-A01004F7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7B7BE33-143C-43C7-A33B-4732656F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81AD8-9E64-4590-9E8A-4B8022EFFC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280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5E25A00F-3B85-420E-8DE9-F04029DC1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7CD99-544F-4072-8900-03D8B26F4DD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8500B36-86D1-4DAE-962A-7B90B4E92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FF84525-02DD-473B-B792-0ECDB9AAE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88B46-D9EB-4D1B-A4E3-D4E2AA33D7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191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4FFE6593-A946-4F3B-A0A1-2CD27F101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3D12B-AB55-433B-BE5B-DE920DC69CA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8620D5AE-48CD-418C-AE7B-4E51745CF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6EA9ACCD-90B4-4279-B6E9-6C0D08F8E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8BED8-3B7D-4403-8F07-77375FEE28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8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2BBD0C7-6363-40CA-9C41-F577BC2FC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87A03-3CCA-4649-B49A-B79DF2AF152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FBE7CB9-EF88-4422-951F-966877383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6E15FE5-3EBA-492D-9BF4-785A9BED1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BE391-2B52-40E2-BA56-36F65AB322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112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394CC76-ABD1-4E6C-841A-652C7E72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48EED-7400-4CCD-BE07-30D5C2CE378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503DB4B-2E33-4E12-B5B5-95397FEB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063ACB7-29B0-4157-9D0D-45309C0B3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65CA4-A807-4431-BF7C-36ABAE0947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501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F3E28DC8-50C3-467B-86DE-6D75BBACCB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35B17F2-63AA-4F94-830E-246E8CFC82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B1E19E-2266-43AA-9D46-9A7DC68B4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2DB85B6-722A-4F8E-A3C5-086706C82DE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270C80D-28A7-4275-8347-3EB921BEC8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0270ACB-0B3E-45E0-90A1-2CDDB94C0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0D5F651-F171-4ECD-B8D2-221356825BF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3F18041C-6E0E-466E-BEDB-377FBB5800C8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3394B882-8541-4766-81F8-AD6A7B84F9B1}"/>
              </a:ext>
            </a:extLst>
          </p:cNvPr>
          <p:cNvSpPr/>
          <p:nvPr/>
        </p:nvSpPr>
        <p:spPr>
          <a:xfrm>
            <a:off x="0" y="511175"/>
            <a:ext cx="9144000" cy="460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3B29ADA6-A450-4B1D-9813-21DF5C0D2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6414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SWOT</a:t>
            </a:r>
            <a:r>
              <a:rPr lang="ja-JP" altLang="en-US" sz="2500" b="1">
                <a:latin typeface="Calibri" panose="020F0502020204030204" pitchFamily="34" charset="0"/>
              </a:rPr>
              <a:t>分析</a:t>
            </a:r>
          </a:p>
        </p:txBody>
      </p:sp>
      <p:sp>
        <p:nvSpPr>
          <p:cNvPr id="16" name="下矢印吹き出し 15">
            <a:extLst>
              <a:ext uri="{FF2B5EF4-FFF2-40B4-BE49-F238E27FC236}">
                <a16:creationId xmlns:a16="http://schemas.microsoft.com/office/drawing/2014/main" id="{73A4C1AF-84C9-487F-813A-B81DE0131CB4}"/>
              </a:ext>
            </a:extLst>
          </p:cNvPr>
          <p:cNvSpPr/>
          <p:nvPr/>
        </p:nvSpPr>
        <p:spPr>
          <a:xfrm>
            <a:off x="3065463" y="641350"/>
            <a:ext cx="2836862" cy="1776413"/>
          </a:xfrm>
          <a:prstGeom prst="downArrowCallout">
            <a:avLst>
              <a:gd name="adj1" fmla="val 20591"/>
              <a:gd name="adj2" fmla="val 25000"/>
              <a:gd name="adj3" fmla="val 13243"/>
              <a:gd name="adj4" fmla="val 81143"/>
            </a:avLst>
          </a:prstGeom>
          <a:solidFill>
            <a:schemeClr val="bg1"/>
          </a:solidFill>
          <a:ln w="31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・ここに強みを入力</a:t>
            </a:r>
          </a:p>
        </p:txBody>
      </p:sp>
      <p:sp>
        <p:nvSpPr>
          <p:cNvPr id="24" name="下矢印吹き出し 23">
            <a:extLst>
              <a:ext uri="{FF2B5EF4-FFF2-40B4-BE49-F238E27FC236}">
                <a16:creationId xmlns:a16="http://schemas.microsoft.com/office/drawing/2014/main" id="{F2E69DAE-3DAC-4269-9A29-DA27683BBC0C}"/>
              </a:ext>
            </a:extLst>
          </p:cNvPr>
          <p:cNvSpPr/>
          <p:nvPr/>
        </p:nvSpPr>
        <p:spPr>
          <a:xfrm>
            <a:off x="5991225" y="641350"/>
            <a:ext cx="2836863" cy="1776413"/>
          </a:xfrm>
          <a:prstGeom prst="downArrowCallout">
            <a:avLst>
              <a:gd name="adj1" fmla="val 20591"/>
              <a:gd name="adj2" fmla="val 25000"/>
              <a:gd name="adj3" fmla="val 13243"/>
              <a:gd name="adj4" fmla="val 81143"/>
            </a:avLst>
          </a:prstGeom>
          <a:solidFill>
            <a:schemeClr val="bg1"/>
          </a:solidFill>
          <a:ln w="31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・ここに弱みを入力</a:t>
            </a:r>
          </a:p>
        </p:txBody>
      </p:sp>
      <p:sp>
        <p:nvSpPr>
          <p:cNvPr id="2055" name="テキスト ボックス 19">
            <a:extLst>
              <a:ext uri="{FF2B5EF4-FFF2-40B4-BE49-F238E27FC236}">
                <a16:creationId xmlns:a16="http://schemas.microsoft.com/office/drawing/2014/main" id="{FD052911-8CE9-4681-9420-77DCCE320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438" y="687388"/>
            <a:ext cx="2747962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solidFill>
                  <a:srgbClr val="FF9900"/>
                </a:solidFill>
              </a:rPr>
              <a:t>強み（</a:t>
            </a:r>
            <a:r>
              <a:rPr lang="en-US" altLang="ja-JP">
                <a:solidFill>
                  <a:srgbClr val="FF9900"/>
                </a:solidFill>
              </a:rPr>
              <a:t>Strength</a:t>
            </a:r>
            <a:r>
              <a:rPr lang="ja-JP" altLang="en-US">
                <a:solidFill>
                  <a:srgbClr val="FF9900"/>
                </a:solidFill>
              </a:rPr>
              <a:t>）</a:t>
            </a:r>
          </a:p>
        </p:txBody>
      </p:sp>
      <p:sp>
        <p:nvSpPr>
          <p:cNvPr id="2056" name="テキスト ボックス 20">
            <a:extLst>
              <a:ext uri="{FF2B5EF4-FFF2-40B4-BE49-F238E27FC236}">
                <a16:creationId xmlns:a16="http://schemas.microsoft.com/office/drawing/2014/main" id="{CD21995B-57E5-46EA-9650-5331CBC32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200" y="684213"/>
            <a:ext cx="27400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solidFill>
                  <a:srgbClr val="FF9900"/>
                </a:solidFill>
              </a:rPr>
              <a:t>弱み（</a:t>
            </a:r>
            <a:r>
              <a:rPr lang="en-US" altLang="ja-JP">
                <a:solidFill>
                  <a:srgbClr val="FF9900"/>
                </a:solidFill>
              </a:rPr>
              <a:t>Weakness</a:t>
            </a:r>
            <a:r>
              <a:rPr lang="ja-JP" altLang="en-US">
                <a:solidFill>
                  <a:srgbClr val="FF9900"/>
                </a:solidFill>
              </a:rPr>
              <a:t>）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E382C11-20E2-4317-8B24-2AD1235FF07A}"/>
              </a:ext>
            </a:extLst>
          </p:cNvPr>
          <p:cNvSpPr/>
          <p:nvPr/>
        </p:nvSpPr>
        <p:spPr>
          <a:xfrm>
            <a:off x="3076575" y="2981325"/>
            <a:ext cx="2836863" cy="1265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・ここに戦略を入力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A60DD1D-C215-4B51-8907-B5A599C5F830}"/>
              </a:ext>
            </a:extLst>
          </p:cNvPr>
          <p:cNvSpPr/>
          <p:nvPr/>
        </p:nvSpPr>
        <p:spPr>
          <a:xfrm>
            <a:off x="5999163" y="2981325"/>
            <a:ext cx="2836862" cy="1265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・ここに戦略を入力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CF2753A-9A7F-4B99-9BC1-5E674F42E534}"/>
              </a:ext>
            </a:extLst>
          </p:cNvPr>
          <p:cNvSpPr/>
          <p:nvPr/>
        </p:nvSpPr>
        <p:spPr>
          <a:xfrm>
            <a:off x="3076575" y="4903788"/>
            <a:ext cx="2836863" cy="1265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・ここに戦略を入力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3417647-5201-40B4-BE46-48B3484C1F4B}"/>
              </a:ext>
            </a:extLst>
          </p:cNvPr>
          <p:cNvSpPr/>
          <p:nvPr/>
        </p:nvSpPr>
        <p:spPr>
          <a:xfrm>
            <a:off x="5999163" y="4903788"/>
            <a:ext cx="2836862" cy="1265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・ここに戦略を入力</a:t>
            </a:r>
          </a:p>
        </p:txBody>
      </p:sp>
      <p:sp>
        <p:nvSpPr>
          <p:cNvPr id="14" name="右矢印吹き出し 13">
            <a:extLst>
              <a:ext uri="{FF2B5EF4-FFF2-40B4-BE49-F238E27FC236}">
                <a16:creationId xmlns:a16="http://schemas.microsoft.com/office/drawing/2014/main" id="{D882400E-41BE-4C1C-851B-83C2A340D449}"/>
              </a:ext>
            </a:extLst>
          </p:cNvPr>
          <p:cNvSpPr/>
          <p:nvPr/>
        </p:nvSpPr>
        <p:spPr>
          <a:xfrm>
            <a:off x="149225" y="2500313"/>
            <a:ext cx="2784475" cy="1746250"/>
          </a:xfrm>
          <a:prstGeom prst="rightArrowCallout">
            <a:avLst>
              <a:gd name="adj1" fmla="val 19790"/>
              <a:gd name="adj2" fmla="val 25000"/>
              <a:gd name="adj3" fmla="val 9369"/>
              <a:gd name="adj4" fmla="val 88715"/>
            </a:avLst>
          </a:prstGeom>
          <a:solidFill>
            <a:schemeClr val="bg1"/>
          </a:solidFill>
          <a:ln w="31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・ここに機会を入力</a:t>
            </a:r>
          </a:p>
        </p:txBody>
      </p:sp>
      <p:sp>
        <p:nvSpPr>
          <p:cNvPr id="15" name="右矢印吹き出し 14">
            <a:extLst>
              <a:ext uri="{FF2B5EF4-FFF2-40B4-BE49-F238E27FC236}">
                <a16:creationId xmlns:a16="http://schemas.microsoft.com/office/drawing/2014/main" id="{92600D68-0344-4200-A279-585252C54EA2}"/>
              </a:ext>
            </a:extLst>
          </p:cNvPr>
          <p:cNvSpPr/>
          <p:nvPr/>
        </p:nvSpPr>
        <p:spPr>
          <a:xfrm>
            <a:off x="149225" y="4422775"/>
            <a:ext cx="2784475" cy="1746250"/>
          </a:xfrm>
          <a:prstGeom prst="rightArrowCallout">
            <a:avLst>
              <a:gd name="adj1" fmla="val 19790"/>
              <a:gd name="adj2" fmla="val 25000"/>
              <a:gd name="adj3" fmla="val 9369"/>
              <a:gd name="adj4" fmla="val 88232"/>
            </a:avLst>
          </a:prstGeom>
          <a:solidFill>
            <a:schemeClr val="bg1"/>
          </a:solidFill>
          <a:ln w="31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・ここに脅威を入力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B340D9D-034D-404D-885F-47BDE02D3E7A}"/>
              </a:ext>
            </a:extLst>
          </p:cNvPr>
          <p:cNvSpPr/>
          <p:nvPr/>
        </p:nvSpPr>
        <p:spPr>
          <a:xfrm>
            <a:off x="3071813" y="2524125"/>
            <a:ext cx="2836862" cy="423863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強みを活かす戦略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5872244-A782-4D72-B4BA-8A80DE80A7DB}"/>
              </a:ext>
            </a:extLst>
          </p:cNvPr>
          <p:cNvSpPr/>
          <p:nvPr/>
        </p:nvSpPr>
        <p:spPr>
          <a:xfrm>
            <a:off x="5997575" y="2524125"/>
            <a:ext cx="2838450" cy="423863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弱みを克服する戦略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DF55F37-1ED2-4705-BF84-486CFAC5C76D}"/>
              </a:ext>
            </a:extLst>
          </p:cNvPr>
          <p:cNvSpPr/>
          <p:nvPr/>
        </p:nvSpPr>
        <p:spPr>
          <a:xfrm>
            <a:off x="3071813" y="4448175"/>
            <a:ext cx="2836862" cy="422275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縮小する戦略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1228451-F95A-4C04-A3B0-851021D7CB75}"/>
              </a:ext>
            </a:extLst>
          </p:cNvPr>
          <p:cNvSpPr/>
          <p:nvPr/>
        </p:nvSpPr>
        <p:spPr>
          <a:xfrm>
            <a:off x="5997575" y="4448175"/>
            <a:ext cx="2838450" cy="422275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撤退する戦略</a:t>
            </a:r>
          </a:p>
        </p:txBody>
      </p:sp>
      <p:sp>
        <p:nvSpPr>
          <p:cNvPr id="2067" name="テキスト ボックス 21">
            <a:extLst>
              <a:ext uri="{FF2B5EF4-FFF2-40B4-BE49-F238E27FC236}">
                <a16:creationId xmlns:a16="http://schemas.microsoft.com/office/drawing/2014/main" id="{EE6BEAFC-0633-4DFC-A848-205453989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546350"/>
            <a:ext cx="2379663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solidFill>
                  <a:srgbClr val="FF9900"/>
                </a:solidFill>
              </a:rPr>
              <a:t>機会（</a:t>
            </a:r>
            <a:r>
              <a:rPr lang="en-US" altLang="ja-JP">
                <a:solidFill>
                  <a:srgbClr val="FF9900"/>
                </a:solidFill>
              </a:rPr>
              <a:t>Opportunity</a:t>
            </a:r>
            <a:r>
              <a:rPr lang="ja-JP" altLang="en-US">
                <a:solidFill>
                  <a:srgbClr val="FF9900"/>
                </a:solidFill>
              </a:rPr>
              <a:t>）</a:t>
            </a:r>
          </a:p>
        </p:txBody>
      </p:sp>
      <p:sp>
        <p:nvSpPr>
          <p:cNvPr id="2068" name="テキスト ボックス 22">
            <a:extLst>
              <a:ext uri="{FF2B5EF4-FFF2-40B4-BE49-F238E27FC236}">
                <a16:creationId xmlns:a16="http://schemas.microsoft.com/office/drawing/2014/main" id="{0483D188-0829-4D98-B622-4DE23BE75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" y="4470400"/>
            <a:ext cx="2376488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solidFill>
                  <a:srgbClr val="FF9900"/>
                </a:solidFill>
              </a:rPr>
              <a:t>脅威（</a:t>
            </a:r>
            <a:r>
              <a:rPr lang="en-US" altLang="ja-JP">
                <a:solidFill>
                  <a:srgbClr val="FF9900"/>
                </a:solidFill>
              </a:rPr>
              <a:t>Threat</a:t>
            </a:r>
            <a:r>
              <a:rPr lang="ja-JP" altLang="en-US">
                <a:solidFill>
                  <a:srgbClr val="FF9900"/>
                </a:solidFill>
              </a:rPr>
              <a:t>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82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柔かい印象のSWOT分析のテンプレートです。SWOT分析と、そこから導き出された戦略を記載できるタイプです。企画書・提案書などにご活用ください。</dc:description>
  <cp:revision>9</cp:revision>
  <dcterms:created xsi:type="dcterms:W3CDTF">2009-02-20T09:16:29Z</dcterms:created>
  <dcterms:modified xsi:type="dcterms:W3CDTF">2021-08-07T14:47:50Z</dcterms:modified>
</cp:coreProperties>
</file>