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FF99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1BE83F9-7EDF-4D60-AB72-C84163E99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07C27668-29DD-4054-B50D-843EA4171D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674950F-AC40-4C97-9741-08ACA8AE8D7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F2FCF19A-3CC8-4B9F-93AC-4CF00ED718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49CAA38F-E1D6-4179-9842-51FDE0077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6FCE52E-CFB5-4FEA-8ADF-06833E308A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054836AB-6D1C-430E-B765-92091F9484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59ADD40-D395-4F34-BECA-F3D5FBF5D9A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A57894BF-F51B-4153-A8DE-036AC349EC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F48BC421-1A47-4FF6-8BD7-AF996F9E1D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A46A00E5-DD26-4ADE-B110-6DAC40F8E6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B702DF3-D0F4-476B-9454-81D803C9F6F8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09F9E51-7A91-4A7D-9225-A19730B3F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AD7B6-E4FD-4551-AE27-7082B5FD63B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1C38BC-7798-434E-B46E-F21EE4860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1A01841-FFBD-43D9-88AA-C3C49588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693B1-45B7-4ADD-865A-8B37DBED2B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614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D2C07DE-11CA-4F8E-9201-60A641BB7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F5260-4FF9-4B1E-990A-1F1110C66BF6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A871EF-1E8C-41DD-8CB2-D1CDB6D2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C3C5BFD-1858-4D75-BCA5-4A0AB781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B101C-7BCB-476E-9D77-E48719CD45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824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106DC98-F3D3-42A1-8257-23F67BF2C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8FE00-B340-4999-8F12-741380A65B1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E50578D-A38A-4439-B5A0-6FF5785B8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E7BA629-2994-4047-96E6-FC2C2C77E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90D3E-C858-46B1-ADEE-5378D91F22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97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C07DCC3-5057-4E09-B675-EFCC6DA47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DB6CB-70D8-4FFA-B7A2-AC5AC5D5A01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1870BEA-C249-42B0-8A23-DE57B61E5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032BDA3-A406-43FB-89F4-52DB4D6CE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56524-C99D-45D2-8A88-F654F87B3D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504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E9072B7-6F77-4D02-8838-AE51FAC6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6EED2-9EB5-43C2-8A69-F5A3151E2CD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40786EE-B630-4188-9F4F-E13B00B8A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8A35E57-3C97-4294-B646-BC23C6211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FFE2B-2014-4D3C-BE12-B269A11B1F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022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23AAEFA-C0F1-4D8A-967D-2E2A38F92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91432-6E08-46C2-8D90-1D1F515967A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DD5748C-54C7-4B1C-A40E-84B2207A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AFEFD4D-5294-46EB-9F6D-A3BE25D0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5C7DA-C159-486B-8CF4-426EFCB470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702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2FC37752-D568-4BCF-BBE8-37BF0AAD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2A69D-4D7E-4A01-8006-17FABF8DB4D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5AE6CC9-6F9D-4A89-8602-1D5DDFF2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7BA586C-927A-49A7-8D73-3FF94233F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C1A7D-5DEB-4D8C-B8EB-979608F7A7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6093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0415692-D62C-4BA1-BA20-0E8E17CE3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11B72-A2F4-4231-971D-BE77F33E4F9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E6B98722-C7FF-4C1E-A4DB-7622CD8C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159C11FD-F244-46DA-A5A5-0A8D95BD5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0D3E6-F926-4CDC-945B-44426CD74AA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074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61CF8989-A50D-4ADF-84DC-4BD17B67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757AC-4F47-40C0-A018-B52EE77D2BF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A56B9D6-90AD-4226-BBAE-6F03A9A5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A3F9D6DF-CE6E-43A8-946A-48793715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869C8-82C7-4E42-A9A2-820D3DC4E90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21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8CBB1B2-221B-4EE8-8965-7A7DFD116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2B073-755B-4CC9-A951-9C271CCA98A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F7E3AA1-3DF2-4068-AAB3-92C02AA9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82BBEA0-592E-4B8C-9FCA-4224E322E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A02D6-AC8C-406C-8C53-B5C2BB3C44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348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DD02314-4E05-4E7D-A7B4-F255B403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82522-7131-4BF6-9175-4356C25121E6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4DC834D-9CC1-430F-BA41-A4EDB4E77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E13E8F8-0ADD-4F07-90B3-5C4432CE7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97F1E-99A1-4F95-86E3-240EAF4DCE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86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0C4A6710-9C9F-4194-94F9-79A6B53A53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E6B8891-03F9-4A84-B207-1BD75FCEC2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53496CB-6618-455E-998C-C145EC707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F2ABCA-97A0-47F1-AE74-E8CE720DD92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E2BF334-E970-4C09-ACE2-36E5A1F8E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F23686A-981C-4942-AB7E-AD8297935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6BB226A-7F8E-4030-A285-8CA3FA00A33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A1EC8855-D63A-4E5E-AD1F-5236CC8DB9DC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2D6B66D7-F8FE-4A6A-A020-B89735F6ECEA}"/>
              </a:ext>
            </a:extLst>
          </p:cNvPr>
          <p:cNvSpPr/>
          <p:nvPr/>
        </p:nvSpPr>
        <p:spPr>
          <a:xfrm>
            <a:off x="0" y="511175"/>
            <a:ext cx="9144000" cy="460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139024F6-BEEE-439C-BA6C-5D52C78FB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6414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SWOT</a:t>
            </a:r>
            <a:r>
              <a:rPr lang="ja-JP" altLang="en-US" sz="2500" b="1">
                <a:latin typeface="Calibri" panose="020F0502020204030204" pitchFamily="34" charset="0"/>
              </a:rPr>
              <a:t>分析</a:t>
            </a:r>
          </a:p>
        </p:txBody>
      </p:sp>
      <p:sp>
        <p:nvSpPr>
          <p:cNvPr id="16" name="下矢印吹き出し 15">
            <a:extLst>
              <a:ext uri="{FF2B5EF4-FFF2-40B4-BE49-F238E27FC236}">
                <a16:creationId xmlns:a16="http://schemas.microsoft.com/office/drawing/2014/main" id="{8B3AF704-7051-44C8-A10C-F5B81EA87517}"/>
              </a:ext>
            </a:extLst>
          </p:cNvPr>
          <p:cNvSpPr/>
          <p:nvPr/>
        </p:nvSpPr>
        <p:spPr>
          <a:xfrm>
            <a:off x="3065463" y="641350"/>
            <a:ext cx="2836862" cy="1776413"/>
          </a:xfrm>
          <a:prstGeom prst="downArrowCallout">
            <a:avLst>
              <a:gd name="adj1" fmla="val 20591"/>
              <a:gd name="adj2" fmla="val 25000"/>
              <a:gd name="adj3" fmla="val 13243"/>
              <a:gd name="adj4" fmla="val 81143"/>
            </a:avLst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・ここに強みを入力</a:t>
            </a:r>
          </a:p>
        </p:txBody>
      </p:sp>
      <p:sp>
        <p:nvSpPr>
          <p:cNvPr id="24" name="下矢印吹き出し 23">
            <a:extLst>
              <a:ext uri="{FF2B5EF4-FFF2-40B4-BE49-F238E27FC236}">
                <a16:creationId xmlns:a16="http://schemas.microsoft.com/office/drawing/2014/main" id="{F1B1D4A3-0E77-4720-AB78-271F26B66BF8}"/>
              </a:ext>
            </a:extLst>
          </p:cNvPr>
          <p:cNvSpPr/>
          <p:nvPr/>
        </p:nvSpPr>
        <p:spPr>
          <a:xfrm>
            <a:off x="5991225" y="641350"/>
            <a:ext cx="2836863" cy="1776413"/>
          </a:xfrm>
          <a:prstGeom prst="downArrowCallout">
            <a:avLst>
              <a:gd name="adj1" fmla="val 20591"/>
              <a:gd name="adj2" fmla="val 25000"/>
              <a:gd name="adj3" fmla="val 13243"/>
              <a:gd name="adj4" fmla="val 81143"/>
            </a:avLst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・ここに弱みを入力</a:t>
            </a:r>
          </a:p>
        </p:txBody>
      </p:sp>
      <p:sp>
        <p:nvSpPr>
          <p:cNvPr id="2055" name="テキスト ボックス 19">
            <a:extLst>
              <a:ext uri="{FF2B5EF4-FFF2-40B4-BE49-F238E27FC236}">
                <a16:creationId xmlns:a16="http://schemas.microsoft.com/office/drawing/2014/main" id="{557BCB92-77AB-465A-8925-504F131BC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438" y="687388"/>
            <a:ext cx="2747962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solidFill>
                  <a:schemeClr val="accent2"/>
                </a:solidFill>
              </a:rPr>
              <a:t>強み（</a:t>
            </a:r>
            <a:r>
              <a:rPr lang="en-US" altLang="ja-JP">
                <a:solidFill>
                  <a:schemeClr val="accent2"/>
                </a:solidFill>
              </a:rPr>
              <a:t>Strength</a:t>
            </a:r>
            <a:r>
              <a:rPr lang="ja-JP" altLang="en-US">
                <a:solidFill>
                  <a:schemeClr val="accent2"/>
                </a:solidFill>
              </a:rPr>
              <a:t>）</a:t>
            </a:r>
          </a:p>
        </p:txBody>
      </p:sp>
      <p:sp>
        <p:nvSpPr>
          <p:cNvPr id="2056" name="テキスト ボックス 20">
            <a:extLst>
              <a:ext uri="{FF2B5EF4-FFF2-40B4-BE49-F238E27FC236}">
                <a16:creationId xmlns:a16="http://schemas.microsoft.com/office/drawing/2014/main" id="{2E9FB098-9B57-4F29-B5A1-36AF121CD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200" y="684213"/>
            <a:ext cx="27400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solidFill>
                  <a:schemeClr val="accent2"/>
                </a:solidFill>
              </a:rPr>
              <a:t>弱み（</a:t>
            </a:r>
            <a:r>
              <a:rPr lang="en-US" altLang="ja-JP">
                <a:solidFill>
                  <a:schemeClr val="accent2"/>
                </a:solidFill>
              </a:rPr>
              <a:t>Weakness</a:t>
            </a:r>
            <a:r>
              <a:rPr lang="ja-JP" altLang="en-US">
                <a:solidFill>
                  <a:schemeClr val="accent2"/>
                </a:solidFill>
              </a:rPr>
              <a:t>）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B214850-1DA6-45B0-91F5-B0090EC76FF8}"/>
              </a:ext>
            </a:extLst>
          </p:cNvPr>
          <p:cNvSpPr/>
          <p:nvPr/>
        </p:nvSpPr>
        <p:spPr>
          <a:xfrm>
            <a:off x="3076575" y="2981325"/>
            <a:ext cx="2836863" cy="1265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・ここに戦略を入力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7A7C96A-4B7D-4A7D-9AE5-76106597D3C4}"/>
              </a:ext>
            </a:extLst>
          </p:cNvPr>
          <p:cNvSpPr/>
          <p:nvPr/>
        </p:nvSpPr>
        <p:spPr>
          <a:xfrm>
            <a:off x="5999163" y="2981325"/>
            <a:ext cx="2836862" cy="1265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・ここに戦略を入力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408ECDE-5D1E-4114-B869-B8A89CD2F742}"/>
              </a:ext>
            </a:extLst>
          </p:cNvPr>
          <p:cNvSpPr/>
          <p:nvPr/>
        </p:nvSpPr>
        <p:spPr>
          <a:xfrm>
            <a:off x="3076575" y="4903788"/>
            <a:ext cx="2836863" cy="1265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・ここに戦略を入力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9D47997-2B0E-4887-9C1F-70ECE45B5195}"/>
              </a:ext>
            </a:extLst>
          </p:cNvPr>
          <p:cNvSpPr/>
          <p:nvPr/>
        </p:nvSpPr>
        <p:spPr>
          <a:xfrm>
            <a:off x="5999163" y="4903788"/>
            <a:ext cx="2836862" cy="1265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・ここに戦略を入力</a:t>
            </a:r>
          </a:p>
        </p:txBody>
      </p:sp>
      <p:sp>
        <p:nvSpPr>
          <p:cNvPr id="14" name="右矢印吹き出し 13">
            <a:extLst>
              <a:ext uri="{FF2B5EF4-FFF2-40B4-BE49-F238E27FC236}">
                <a16:creationId xmlns:a16="http://schemas.microsoft.com/office/drawing/2014/main" id="{659A0A09-799C-467A-85CA-6CF3929566D0}"/>
              </a:ext>
            </a:extLst>
          </p:cNvPr>
          <p:cNvSpPr/>
          <p:nvPr/>
        </p:nvSpPr>
        <p:spPr>
          <a:xfrm>
            <a:off x="149225" y="2500313"/>
            <a:ext cx="2784475" cy="1746250"/>
          </a:xfrm>
          <a:prstGeom prst="rightArrowCallout">
            <a:avLst>
              <a:gd name="adj1" fmla="val 19790"/>
              <a:gd name="adj2" fmla="val 25000"/>
              <a:gd name="adj3" fmla="val 9369"/>
              <a:gd name="adj4" fmla="val 88715"/>
            </a:avLst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・ここに機会を入力</a:t>
            </a:r>
          </a:p>
        </p:txBody>
      </p:sp>
      <p:sp>
        <p:nvSpPr>
          <p:cNvPr id="15" name="右矢印吹き出し 14">
            <a:extLst>
              <a:ext uri="{FF2B5EF4-FFF2-40B4-BE49-F238E27FC236}">
                <a16:creationId xmlns:a16="http://schemas.microsoft.com/office/drawing/2014/main" id="{43EEDD46-FD6E-4A3C-82C9-6FC337404BF6}"/>
              </a:ext>
            </a:extLst>
          </p:cNvPr>
          <p:cNvSpPr/>
          <p:nvPr/>
        </p:nvSpPr>
        <p:spPr>
          <a:xfrm>
            <a:off x="149225" y="4422775"/>
            <a:ext cx="2784475" cy="1746250"/>
          </a:xfrm>
          <a:prstGeom prst="rightArrowCallout">
            <a:avLst>
              <a:gd name="adj1" fmla="val 19790"/>
              <a:gd name="adj2" fmla="val 25000"/>
              <a:gd name="adj3" fmla="val 9369"/>
              <a:gd name="adj4" fmla="val 88232"/>
            </a:avLst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・ここに脅威を入力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477480D-A0FE-4B64-B062-2C25A91FA7B3}"/>
              </a:ext>
            </a:extLst>
          </p:cNvPr>
          <p:cNvSpPr/>
          <p:nvPr/>
        </p:nvSpPr>
        <p:spPr>
          <a:xfrm>
            <a:off x="3071813" y="2524125"/>
            <a:ext cx="2836862" cy="423863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強みを活かす戦略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E1D53D7-BAA1-42AA-8CB3-77209AAFF81C}"/>
              </a:ext>
            </a:extLst>
          </p:cNvPr>
          <p:cNvSpPr/>
          <p:nvPr/>
        </p:nvSpPr>
        <p:spPr>
          <a:xfrm>
            <a:off x="5997575" y="2524125"/>
            <a:ext cx="2838450" cy="423863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弱みを克服する戦略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0E8E15D-FB77-4EF7-BA22-77C8669F687B}"/>
              </a:ext>
            </a:extLst>
          </p:cNvPr>
          <p:cNvSpPr/>
          <p:nvPr/>
        </p:nvSpPr>
        <p:spPr>
          <a:xfrm>
            <a:off x="3071813" y="4448175"/>
            <a:ext cx="2836862" cy="42227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縮小する戦略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6D395F0-A7CC-45C4-8504-05F4B5C2206B}"/>
              </a:ext>
            </a:extLst>
          </p:cNvPr>
          <p:cNvSpPr/>
          <p:nvPr/>
        </p:nvSpPr>
        <p:spPr>
          <a:xfrm>
            <a:off x="5997575" y="4448175"/>
            <a:ext cx="2838450" cy="42227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撤退する戦略</a:t>
            </a:r>
          </a:p>
        </p:txBody>
      </p:sp>
      <p:sp>
        <p:nvSpPr>
          <p:cNvPr id="2067" name="テキスト ボックス 21">
            <a:extLst>
              <a:ext uri="{FF2B5EF4-FFF2-40B4-BE49-F238E27FC236}">
                <a16:creationId xmlns:a16="http://schemas.microsoft.com/office/drawing/2014/main" id="{AA203EBF-36DE-4CBA-AA34-811BC99B1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546350"/>
            <a:ext cx="2379663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solidFill>
                  <a:schemeClr val="accent2"/>
                </a:solidFill>
              </a:rPr>
              <a:t>機会（</a:t>
            </a:r>
            <a:r>
              <a:rPr lang="en-US" altLang="ja-JP">
                <a:solidFill>
                  <a:schemeClr val="accent2"/>
                </a:solidFill>
              </a:rPr>
              <a:t>Opportunity</a:t>
            </a:r>
            <a:r>
              <a:rPr lang="ja-JP" altLang="en-US">
                <a:solidFill>
                  <a:schemeClr val="accent2"/>
                </a:solidFill>
              </a:rPr>
              <a:t>）</a:t>
            </a:r>
          </a:p>
        </p:txBody>
      </p:sp>
      <p:sp>
        <p:nvSpPr>
          <p:cNvPr id="2068" name="テキスト ボックス 22">
            <a:extLst>
              <a:ext uri="{FF2B5EF4-FFF2-40B4-BE49-F238E27FC236}">
                <a16:creationId xmlns:a16="http://schemas.microsoft.com/office/drawing/2014/main" id="{A5679607-B02F-421C-B605-72656D3B2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" y="4470400"/>
            <a:ext cx="2376488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solidFill>
                  <a:schemeClr val="accent2"/>
                </a:solidFill>
              </a:rPr>
              <a:t>脅威（</a:t>
            </a:r>
            <a:r>
              <a:rPr lang="en-US" altLang="ja-JP">
                <a:solidFill>
                  <a:schemeClr val="accent2"/>
                </a:solidFill>
              </a:rPr>
              <a:t>Threat</a:t>
            </a:r>
            <a:r>
              <a:rPr lang="ja-JP" altLang="en-US">
                <a:solidFill>
                  <a:schemeClr val="accent2"/>
                </a:solidFill>
              </a:rPr>
              <a:t>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82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柔かい印象のSWOT分析のテンプレートです。SWOT分析と、そこから導き出された戦略を記載できるタイプです。企画書・提案書などにご活用ください。</dc:description>
  <cp:revision>9</cp:revision>
  <dcterms:created xsi:type="dcterms:W3CDTF">2009-02-20T09:16:29Z</dcterms:created>
  <dcterms:modified xsi:type="dcterms:W3CDTF">2021-08-07T14:46:41Z</dcterms:modified>
</cp:coreProperties>
</file>