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7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0000"/>
    <a:srgbClr val="FF9900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713A1088-C50A-4168-A465-63DB3D5A517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041B0CAB-F299-48C6-BBFC-52F1E85838A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5480542-BA2B-446E-933C-240A4C19EC2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6A6DED53-996A-4601-A754-945E051DD5E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45DC5932-29D4-4155-8525-5AEB53BED0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E216A40B-5EE6-4169-BBAF-F10230B2B63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98FC73D6-49E2-4F03-AB62-E3CDFE6D12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C4B48A0-EB65-4DF6-9856-DE4174903282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E4139601-E1DF-42F9-850A-A56139E8903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EAAA1F5E-CE16-446A-A7C4-BDC4A8F3B27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5EEABACF-24A5-476D-827F-1EBF66EAB0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607CE603-9834-4D4A-853A-3F9207548BFB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B32461E-321A-4708-97F7-4AEF76066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B1C5C-FFE5-4E5E-83CB-EFBF70B9A3F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73A07B5-22DE-4710-B652-384173C7B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0D28313-35CA-4E77-BA4E-F7522A9B5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C5FF29-7397-460E-97F5-10925B86C75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28973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62D068C-BF7A-4E43-8014-E2DC81DE1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450F7D-3353-490B-9AC4-E16AB2D95DC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28E8C27-77EB-4485-B9D0-198034788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220CA3D-6597-418A-9274-45AF71E4D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B2ED51-ED08-41CE-88A7-864BD76CF05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15551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967604F-2288-4310-8214-3402EBD3C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6801E-8194-4053-9685-A78E5BA97D5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58BD446-0421-442F-A836-4DF0FFAAC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FA4BBBC-09FF-4F72-A617-3F2927027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E2AFDF-D28E-4CC8-B3CE-E52BA772CFD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43776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8EEB74F-CEA6-41F3-967B-7DC39B79B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52A49-BB23-4721-B6CC-8C28DA0DC26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F9D765F-6F2B-4FE5-BF7E-2818B7475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B49092F-7BF6-4430-9155-98C7C765C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B11808-700A-4C4D-AD74-00B5B7C622F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72343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E616DCB-63BF-470C-9C2D-45EED2219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1A990-DBFF-4E81-869B-B901E937795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790DA94-1F55-4BAC-B6A5-7D7213644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0C4C317-FE20-45D6-83E4-F1DFAED1D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51B192-3A36-4E9E-A3F6-C74803A6B6E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5888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5415F876-5CE7-477F-AC53-AC66A1252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7C7076-1B94-4300-AE27-4C1C54CB73D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4DAED9B-4BBE-4BF8-A709-E6A7795F1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7A4D4EB-B5E2-4B37-8D77-7FCA0DA76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5708E1-43E5-4CAF-B167-DA23C7CF5C3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47453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2AC940DF-1B50-41D4-9EC2-262DE808F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3139B-B799-4910-86B0-CCFC8056EF0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7420239C-1BD2-4DFE-9FC6-51E67B9B4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5C2A8490-2803-49C4-9D86-5D0919DFC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79CB90-502F-448A-A8D3-2C815FAA292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63737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DEA471FC-183D-42EC-89A7-ED09F3F10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BE613-2922-4A8C-8205-58EF4D770F5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9396C750-BC5B-4BE9-9850-8C9E2EA72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6DAE416B-1464-4C94-9891-A0CE42B39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208F6B-B321-4CBC-9610-5D9D331173D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66205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D8E2E9C6-FF5C-4324-A898-493BFBC36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87F4B-D63B-4F2A-B051-0666C0CC641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7AC8D72C-0D41-44AB-9A6C-76BD71154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A8AECC60-2BDC-448E-A57D-8F7EE8328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4B76C6-7BF0-4266-8FAD-108D527948B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36528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B21A9CF4-A945-4CBB-A952-229B66FE2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D9AA8-B1D4-40CA-918F-93460BBC5F1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53A97A1-9620-4ED6-A841-19BBDC70D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BBFE550-964E-4D61-8C13-D2B1187DC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42298D-4BA6-4FDF-9037-BBE2B4957B1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3219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A631E10-48B9-4979-9995-53B50B687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92BA8-3016-42FF-B6EB-A208AE9CFF3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19B361F-90B5-4B7B-9D34-718555C8B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2EA6458-0F33-4F05-9647-0901A8F17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4D4932-D0C9-4EAD-9E52-D23641BC4B9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97188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4E1BC4EA-60E9-413D-9A44-0BDD298BE63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F8C351F9-481E-43E8-8BA1-7DAB84625C6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E745DEA-F081-4F5A-B1E7-4C91B4738C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547A8EE-1CE7-4557-AF6E-874329F33A8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180CE77-91A2-4F58-AC7F-2DAB885576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3ACE1EB-4A3F-48DD-B25B-169D5E3296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B9EA57C-B394-445E-A508-87B9B388D73A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33839EA5-A31D-4452-9359-1E1F7A519106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1274077E-7308-4FF1-B5B2-B6A32CCCF821}"/>
              </a:ext>
            </a:extLst>
          </p:cNvPr>
          <p:cNvSpPr/>
          <p:nvPr/>
        </p:nvSpPr>
        <p:spPr>
          <a:xfrm>
            <a:off x="0" y="511175"/>
            <a:ext cx="9144000" cy="4603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C3EE7509-386F-45C5-8C7C-335E26846C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64147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500" b="1">
                <a:latin typeface="Calibri" panose="020F0502020204030204" pitchFamily="34" charset="0"/>
              </a:rPr>
              <a:t>SWOT</a:t>
            </a:r>
            <a:r>
              <a:rPr lang="ja-JP" altLang="en-US" sz="2500" b="1">
                <a:latin typeface="Calibri" panose="020F0502020204030204" pitchFamily="34" charset="0"/>
              </a:rPr>
              <a:t>分析</a:t>
            </a:r>
          </a:p>
        </p:txBody>
      </p:sp>
      <p:sp>
        <p:nvSpPr>
          <p:cNvPr id="16" name="下矢印吹き出し 15">
            <a:extLst>
              <a:ext uri="{FF2B5EF4-FFF2-40B4-BE49-F238E27FC236}">
                <a16:creationId xmlns:a16="http://schemas.microsoft.com/office/drawing/2014/main" id="{9670AE9F-D27E-43AB-9576-D6284603F3E6}"/>
              </a:ext>
            </a:extLst>
          </p:cNvPr>
          <p:cNvSpPr/>
          <p:nvPr/>
        </p:nvSpPr>
        <p:spPr>
          <a:xfrm>
            <a:off x="3065463" y="641350"/>
            <a:ext cx="2836862" cy="1776413"/>
          </a:xfrm>
          <a:prstGeom prst="downArrowCallout">
            <a:avLst>
              <a:gd name="adj1" fmla="val 20591"/>
              <a:gd name="adj2" fmla="val 25000"/>
              <a:gd name="adj3" fmla="val 13243"/>
              <a:gd name="adj4" fmla="val 81143"/>
            </a:avLst>
          </a:prstGeom>
          <a:solidFill>
            <a:schemeClr val="bg1"/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・ここに強みを入力</a:t>
            </a:r>
          </a:p>
        </p:txBody>
      </p:sp>
      <p:sp>
        <p:nvSpPr>
          <p:cNvPr id="24" name="下矢印吹き出し 23">
            <a:extLst>
              <a:ext uri="{FF2B5EF4-FFF2-40B4-BE49-F238E27FC236}">
                <a16:creationId xmlns:a16="http://schemas.microsoft.com/office/drawing/2014/main" id="{3340CCE5-5712-4501-9963-02FBDC293A7B}"/>
              </a:ext>
            </a:extLst>
          </p:cNvPr>
          <p:cNvSpPr/>
          <p:nvPr/>
        </p:nvSpPr>
        <p:spPr>
          <a:xfrm>
            <a:off x="5991225" y="641350"/>
            <a:ext cx="2836863" cy="1776413"/>
          </a:xfrm>
          <a:prstGeom prst="downArrowCallout">
            <a:avLst>
              <a:gd name="adj1" fmla="val 20591"/>
              <a:gd name="adj2" fmla="val 25000"/>
              <a:gd name="adj3" fmla="val 13243"/>
              <a:gd name="adj4" fmla="val 81143"/>
            </a:avLst>
          </a:prstGeom>
          <a:solidFill>
            <a:schemeClr val="bg1"/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・ここに弱みを入力</a:t>
            </a:r>
          </a:p>
        </p:txBody>
      </p:sp>
      <p:sp>
        <p:nvSpPr>
          <p:cNvPr id="2055" name="テキスト ボックス 19">
            <a:extLst>
              <a:ext uri="{FF2B5EF4-FFF2-40B4-BE49-F238E27FC236}">
                <a16:creationId xmlns:a16="http://schemas.microsoft.com/office/drawing/2014/main" id="{331B25C9-F7A7-4F2D-8632-0B6EDB9446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9438" y="687388"/>
            <a:ext cx="2747962" cy="3683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>
                <a:solidFill>
                  <a:schemeClr val="accent1"/>
                </a:solidFill>
              </a:rPr>
              <a:t>強み（</a:t>
            </a:r>
            <a:r>
              <a:rPr lang="en-US" altLang="ja-JP">
                <a:solidFill>
                  <a:schemeClr val="accent1"/>
                </a:solidFill>
              </a:rPr>
              <a:t>Strength</a:t>
            </a:r>
            <a:r>
              <a:rPr lang="ja-JP" altLang="en-US">
                <a:solidFill>
                  <a:schemeClr val="accent1"/>
                </a:solidFill>
              </a:rPr>
              <a:t>）</a:t>
            </a:r>
          </a:p>
        </p:txBody>
      </p:sp>
      <p:sp>
        <p:nvSpPr>
          <p:cNvPr id="2056" name="テキスト ボックス 20">
            <a:extLst>
              <a:ext uri="{FF2B5EF4-FFF2-40B4-BE49-F238E27FC236}">
                <a16:creationId xmlns:a16="http://schemas.microsoft.com/office/drawing/2014/main" id="{38C6CBE3-E90A-4470-A197-27546A23C2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5200" y="684213"/>
            <a:ext cx="2740025" cy="3698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>
                <a:solidFill>
                  <a:schemeClr val="accent1"/>
                </a:solidFill>
              </a:rPr>
              <a:t>弱み（</a:t>
            </a:r>
            <a:r>
              <a:rPr lang="en-US" altLang="ja-JP">
                <a:solidFill>
                  <a:schemeClr val="accent1"/>
                </a:solidFill>
              </a:rPr>
              <a:t>Weakness</a:t>
            </a:r>
            <a:r>
              <a:rPr lang="ja-JP" altLang="en-US">
                <a:solidFill>
                  <a:schemeClr val="accent1"/>
                </a:solidFill>
              </a:rPr>
              <a:t>）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EA168F96-781B-48AC-83A1-25183E989D6F}"/>
              </a:ext>
            </a:extLst>
          </p:cNvPr>
          <p:cNvSpPr/>
          <p:nvPr/>
        </p:nvSpPr>
        <p:spPr>
          <a:xfrm>
            <a:off x="3076575" y="2981325"/>
            <a:ext cx="2836863" cy="126523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・ここに戦略を入力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CEFB8501-BB33-4588-9178-993A3B899945}"/>
              </a:ext>
            </a:extLst>
          </p:cNvPr>
          <p:cNvSpPr/>
          <p:nvPr/>
        </p:nvSpPr>
        <p:spPr>
          <a:xfrm>
            <a:off x="5999163" y="2981325"/>
            <a:ext cx="2836862" cy="126523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・ここに戦略を入力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95A7A8CD-8864-456F-A0C3-D6D2ED4F1BAF}"/>
              </a:ext>
            </a:extLst>
          </p:cNvPr>
          <p:cNvSpPr/>
          <p:nvPr/>
        </p:nvSpPr>
        <p:spPr>
          <a:xfrm>
            <a:off x="3076575" y="4903788"/>
            <a:ext cx="2836863" cy="12652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・ここに戦略を入力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8C4A768E-0ADA-4C41-B23A-7CD96F2633DF}"/>
              </a:ext>
            </a:extLst>
          </p:cNvPr>
          <p:cNvSpPr/>
          <p:nvPr/>
        </p:nvSpPr>
        <p:spPr>
          <a:xfrm>
            <a:off x="5999163" y="4903788"/>
            <a:ext cx="2836862" cy="12652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・ここに戦略を入力</a:t>
            </a:r>
          </a:p>
        </p:txBody>
      </p:sp>
      <p:sp>
        <p:nvSpPr>
          <p:cNvPr id="14" name="右矢印吹き出し 13">
            <a:extLst>
              <a:ext uri="{FF2B5EF4-FFF2-40B4-BE49-F238E27FC236}">
                <a16:creationId xmlns:a16="http://schemas.microsoft.com/office/drawing/2014/main" id="{CC0E5B1D-E6C7-4F5F-8E63-6F29BA361293}"/>
              </a:ext>
            </a:extLst>
          </p:cNvPr>
          <p:cNvSpPr/>
          <p:nvPr/>
        </p:nvSpPr>
        <p:spPr>
          <a:xfrm>
            <a:off x="149225" y="2500313"/>
            <a:ext cx="2784475" cy="1746250"/>
          </a:xfrm>
          <a:prstGeom prst="rightArrowCallout">
            <a:avLst>
              <a:gd name="adj1" fmla="val 19790"/>
              <a:gd name="adj2" fmla="val 25000"/>
              <a:gd name="adj3" fmla="val 9369"/>
              <a:gd name="adj4" fmla="val 88715"/>
            </a:avLst>
          </a:prstGeom>
          <a:solidFill>
            <a:schemeClr val="bg1"/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・ここに機会を入力</a:t>
            </a:r>
          </a:p>
        </p:txBody>
      </p:sp>
      <p:sp>
        <p:nvSpPr>
          <p:cNvPr id="15" name="右矢印吹き出し 14">
            <a:extLst>
              <a:ext uri="{FF2B5EF4-FFF2-40B4-BE49-F238E27FC236}">
                <a16:creationId xmlns:a16="http://schemas.microsoft.com/office/drawing/2014/main" id="{3CF5924B-A188-40DB-A918-E49649D4EAA2}"/>
              </a:ext>
            </a:extLst>
          </p:cNvPr>
          <p:cNvSpPr/>
          <p:nvPr/>
        </p:nvSpPr>
        <p:spPr>
          <a:xfrm>
            <a:off x="149225" y="4422775"/>
            <a:ext cx="2784475" cy="1746250"/>
          </a:xfrm>
          <a:prstGeom prst="rightArrowCallout">
            <a:avLst>
              <a:gd name="adj1" fmla="val 19790"/>
              <a:gd name="adj2" fmla="val 25000"/>
              <a:gd name="adj3" fmla="val 9369"/>
              <a:gd name="adj4" fmla="val 88232"/>
            </a:avLst>
          </a:prstGeom>
          <a:solidFill>
            <a:schemeClr val="bg1"/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・ここに脅威を入力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913E61A3-C7FC-48DC-9D1F-7339D0306091}"/>
              </a:ext>
            </a:extLst>
          </p:cNvPr>
          <p:cNvSpPr/>
          <p:nvPr/>
        </p:nvSpPr>
        <p:spPr>
          <a:xfrm>
            <a:off x="3071813" y="2524125"/>
            <a:ext cx="2836862" cy="423863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dirty="0">
                <a:solidFill>
                  <a:schemeClr val="bg1"/>
                </a:solidFill>
              </a:rPr>
              <a:t>強みを活かす戦略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6CE567D7-09E6-4C75-82C1-F3B03059F865}"/>
              </a:ext>
            </a:extLst>
          </p:cNvPr>
          <p:cNvSpPr/>
          <p:nvPr/>
        </p:nvSpPr>
        <p:spPr>
          <a:xfrm>
            <a:off x="5997575" y="2524125"/>
            <a:ext cx="2838450" cy="423863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dirty="0">
                <a:solidFill>
                  <a:schemeClr val="bg1"/>
                </a:solidFill>
              </a:rPr>
              <a:t>弱みを克服する戦略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CD1328F4-1781-4C73-A7B5-B728408A5ACC}"/>
              </a:ext>
            </a:extLst>
          </p:cNvPr>
          <p:cNvSpPr/>
          <p:nvPr/>
        </p:nvSpPr>
        <p:spPr>
          <a:xfrm>
            <a:off x="3071813" y="4448175"/>
            <a:ext cx="2836862" cy="422275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dirty="0">
                <a:solidFill>
                  <a:schemeClr val="bg1"/>
                </a:solidFill>
              </a:rPr>
              <a:t>縮小する戦略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535D2451-A415-4775-9F15-708F96924AD9}"/>
              </a:ext>
            </a:extLst>
          </p:cNvPr>
          <p:cNvSpPr/>
          <p:nvPr/>
        </p:nvSpPr>
        <p:spPr>
          <a:xfrm>
            <a:off x="5997575" y="4448175"/>
            <a:ext cx="2838450" cy="422275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dirty="0">
                <a:solidFill>
                  <a:schemeClr val="bg1"/>
                </a:solidFill>
              </a:rPr>
              <a:t>撤退する戦略</a:t>
            </a:r>
          </a:p>
        </p:txBody>
      </p:sp>
      <p:sp>
        <p:nvSpPr>
          <p:cNvPr id="2067" name="テキスト ボックス 21">
            <a:extLst>
              <a:ext uri="{FF2B5EF4-FFF2-40B4-BE49-F238E27FC236}">
                <a16:creationId xmlns:a16="http://schemas.microsoft.com/office/drawing/2014/main" id="{43E6A197-3F09-48BF-A164-BB70F1FAAF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200" y="2546350"/>
            <a:ext cx="2379663" cy="403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>
                <a:solidFill>
                  <a:schemeClr val="accent1"/>
                </a:solidFill>
              </a:rPr>
              <a:t>機会（</a:t>
            </a:r>
            <a:r>
              <a:rPr lang="en-US" altLang="ja-JP">
                <a:solidFill>
                  <a:schemeClr val="accent1"/>
                </a:solidFill>
              </a:rPr>
              <a:t>Opportunity</a:t>
            </a:r>
            <a:r>
              <a:rPr lang="ja-JP" altLang="en-US">
                <a:solidFill>
                  <a:schemeClr val="accent1"/>
                </a:solidFill>
              </a:rPr>
              <a:t>）</a:t>
            </a:r>
          </a:p>
        </p:txBody>
      </p:sp>
      <p:sp>
        <p:nvSpPr>
          <p:cNvPr id="2068" name="テキスト ボックス 22">
            <a:extLst>
              <a:ext uri="{FF2B5EF4-FFF2-40B4-BE49-F238E27FC236}">
                <a16:creationId xmlns:a16="http://schemas.microsoft.com/office/drawing/2014/main" id="{F8071EF7-5C03-47B8-A5B7-42C1E301B5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" y="4470400"/>
            <a:ext cx="2376488" cy="403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>
                <a:solidFill>
                  <a:schemeClr val="accent1"/>
                </a:solidFill>
              </a:rPr>
              <a:t>脅威（</a:t>
            </a:r>
            <a:r>
              <a:rPr lang="en-US" altLang="ja-JP">
                <a:solidFill>
                  <a:schemeClr val="accent1"/>
                </a:solidFill>
              </a:rPr>
              <a:t>Threat</a:t>
            </a:r>
            <a:r>
              <a:rPr lang="ja-JP" altLang="en-US">
                <a:solidFill>
                  <a:schemeClr val="accent1"/>
                </a:solidFill>
              </a:rPr>
              <a:t>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82</Words>
  <Application>Microsoft Office PowerPoint</Application>
  <PresentationFormat>画面に合わせる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柔かい印象のSWOT分析のテンプレートです。SWOT分析と、そこから導き出された戦略を記載できるタイプです。企画書・提案書などにご活用ください。</dc:description>
  <cp:revision>9</cp:revision>
  <dcterms:created xsi:type="dcterms:W3CDTF">2009-02-20T09:16:29Z</dcterms:created>
  <dcterms:modified xsi:type="dcterms:W3CDTF">2021-08-07T14:46:12Z</dcterms:modified>
</cp:coreProperties>
</file>