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99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02CF10D-294A-4974-8BE6-5B3F17BABC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832E3F4-0455-4B30-B51F-11EECE81E4E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4401FCE-CA38-4C92-8D64-CC769E9DF44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EEFBE65-B7CA-4ED2-A93D-1C93E1A81B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AD4FF4DD-19B7-45BE-9A3E-9E536C9DA0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4BC19EB-0ABB-4073-ACD2-41FC2F61DC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1580CEE-4776-475B-B22A-57D06FAA8E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01195BA-6E86-4F49-A5EE-C0EF8705DE6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4BE43A6-9E39-4AD9-94C0-4D7CC1EECE1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9955A8B1-578B-4D41-A848-F4AB81BDA5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1FE85233-7369-4CA0-8713-0B96EBB140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2C9ECFE-ED40-4A74-B213-4662B61C9C5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ACA69B3-F81B-45DF-96D9-51EEA1455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010E7-A8C3-4846-BE69-A491E28337D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8F57FF4-CF9E-438E-849F-4EB96337E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97967ED-A7EC-4F9D-8DD4-8068B62D8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CBBD44-BCE6-4D13-887D-1CE4996BE9F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6448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347E7DD-FDF8-473A-9AF0-489982F75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D7914-081E-4F31-8EEE-287403FAC0B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3F0076D-A754-41B2-BA67-021BC8C99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C623D75-C46D-49B0-BD34-DB461534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5FBF3-9C35-48FE-859C-0C5EC164CC0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1856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BAB58E8-1D7E-4F95-87BD-53E6A0B29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959C6-4670-4CC1-AA92-D79F13CE6F9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E9A71CB-2E8B-48B3-8C9A-8FF09004A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8D129D1-1DCB-475C-B0DA-11153DF46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989CED-FF8F-4597-95FB-6EDFF4124DB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3933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81AD26F-E2B3-4A79-A7E4-B76363872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75CD9-0DA8-4A96-BA45-CB057E9171E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C45B0C2-985D-4F99-BB44-21B2E4899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8F324B7-D055-49BE-915E-BE159556E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CDB56-951D-49E8-9289-1FC531F8296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413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D35540D-8302-4ADA-A079-76A7423CE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B9344C-FD7C-4CA6-8476-299A1E46134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8D42757-8EB7-434A-93DC-89988FC66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5328CF2-3634-4920-AEF4-D8CE4BE16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693C33-F3D7-433B-9465-48AA8EBC0A5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54436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29449C0-4474-408F-B65C-8D01AEC26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C2CB8-808E-4E0B-965E-75F8B1ED881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4D45388-4EB2-4248-A238-B12F690E8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625BE14-5940-4227-89EA-8219B8D6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6432F-E356-4304-A5E2-6839B364615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4828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731419E0-2599-434B-8B10-FE3A7D2F5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120BA-522C-4973-B069-F4D07947EBE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CD3A66D-C182-4DBA-9129-B3A1CEDED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29F811A-DCD6-4F70-91B1-55118A9EF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00C993-7DDB-4D15-99F9-E5F735A51A0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7783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DED1D7BD-89BA-4CA5-A4FB-3FBC6D5F8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6649A-AECF-4221-8DD0-85F00817FC1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7D1AD89-3CA3-4833-947B-3A050CCB5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390E358-7774-4B55-9C42-4498D0ECC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DA5AC-1BAD-4F34-850F-247FFF0C7BF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3142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5909C7B2-CE46-473E-93E9-5DBE68067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2D303-C204-4436-813B-AC47B4E4820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889A27FC-60C0-44E7-B767-FE8842FDF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5A61BE1-8709-4D91-BE42-A3553D606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DDB63-08E4-45A8-8E4D-540C2FF1F20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731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CC9221A-52A3-477D-A175-8C69D0AFB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E4A31-2306-45FD-832D-F7D6AC62F60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B502694-C90A-41C7-8E57-5C2DB739A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70900C7-F18E-4321-AEEC-105669742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CAF8D-55DB-4652-A10A-ED84753218C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610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BDF5F7F-777E-47F0-BA90-92CC67EF7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6B9E5-23F5-4C4C-B538-AA2BF2C2663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C270BF8-FF41-4B19-893A-C05F9FB1B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FD16C94-FD45-4554-AE4D-8EDB7A6AB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E9A21E-65F3-4EF9-9A36-7B6B7085207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4601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5651AFC-DA69-4657-82AC-CA372E20A07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3D0E2CC-A7C6-4014-ADA5-090D9BBD791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E9EDAA7-1EA9-4A37-9181-E7BFB8808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9DC83E6-7824-40A3-818F-D8A770D7FD7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EFBAFB8-1BD0-473D-BEC6-03880CCB3F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27719EE-DBF9-4605-9D09-0017747815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3A63E9F-B545-49E3-988C-41F67B003D3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64327C2D-7D0F-4C72-B1DB-8B3CE3B72D7B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BAB08737-0CD4-4A16-BF43-BD629E95E7BF}"/>
              </a:ext>
            </a:extLst>
          </p:cNvPr>
          <p:cNvSpPr/>
          <p:nvPr/>
        </p:nvSpPr>
        <p:spPr>
          <a:xfrm>
            <a:off x="0" y="511175"/>
            <a:ext cx="9144000" cy="4603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4DAF75AA-0666-43E2-85E4-FCF40B8A9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6414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SWOT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F50C1019-D5A0-40CE-A9E0-F4D61172A9A4}"/>
              </a:ext>
            </a:extLst>
          </p:cNvPr>
          <p:cNvSpPr/>
          <p:nvPr/>
        </p:nvSpPr>
        <p:spPr>
          <a:xfrm>
            <a:off x="2974975" y="2416175"/>
            <a:ext cx="5972175" cy="387032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戦略策定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A77A5AFB-FE98-4547-8415-D290C133D363}"/>
              </a:ext>
            </a:extLst>
          </p:cNvPr>
          <p:cNvSpPr/>
          <p:nvPr/>
        </p:nvSpPr>
        <p:spPr>
          <a:xfrm>
            <a:off x="3074988" y="3225800"/>
            <a:ext cx="2836862" cy="11842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78B980D-1733-4CA3-80D7-5A0CE16AC3B7}"/>
              </a:ext>
            </a:extLst>
          </p:cNvPr>
          <p:cNvSpPr/>
          <p:nvPr/>
        </p:nvSpPr>
        <p:spPr>
          <a:xfrm>
            <a:off x="5997575" y="3225800"/>
            <a:ext cx="2838450" cy="11842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863247F-9D1E-491E-A42A-6A25E91F330B}"/>
              </a:ext>
            </a:extLst>
          </p:cNvPr>
          <p:cNvSpPr/>
          <p:nvPr/>
        </p:nvSpPr>
        <p:spPr>
          <a:xfrm>
            <a:off x="3074988" y="4983163"/>
            <a:ext cx="2836862" cy="11858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AADEFDD-6C65-4713-B118-CAE9EAA9CE46}"/>
              </a:ext>
            </a:extLst>
          </p:cNvPr>
          <p:cNvSpPr/>
          <p:nvPr/>
        </p:nvSpPr>
        <p:spPr>
          <a:xfrm>
            <a:off x="5997575" y="4983163"/>
            <a:ext cx="2838450" cy="11858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4" name="右矢印吹き出し 13">
            <a:extLst>
              <a:ext uri="{FF2B5EF4-FFF2-40B4-BE49-F238E27FC236}">
                <a16:creationId xmlns:a16="http://schemas.microsoft.com/office/drawing/2014/main" id="{8C142DBD-D8CA-486D-B77F-6AD84CE08577}"/>
              </a:ext>
            </a:extLst>
          </p:cNvPr>
          <p:cNvSpPr/>
          <p:nvPr/>
        </p:nvSpPr>
        <p:spPr>
          <a:xfrm>
            <a:off x="149225" y="2814638"/>
            <a:ext cx="2784475" cy="1595437"/>
          </a:xfrm>
          <a:prstGeom prst="rightArrowCallout">
            <a:avLst>
              <a:gd name="adj1" fmla="val 19790"/>
              <a:gd name="adj2" fmla="val 25000"/>
              <a:gd name="adj3" fmla="val 9369"/>
              <a:gd name="adj4" fmla="val 88715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・ここに機会を入力</a:t>
            </a:r>
          </a:p>
        </p:txBody>
      </p:sp>
      <p:sp>
        <p:nvSpPr>
          <p:cNvPr id="15" name="右矢印吹き出し 14">
            <a:extLst>
              <a:ext uri="{FF2B5EF4-FFF2-40B4-BE49-F238E27FC236}">
                <a16:creationId xmlns:a16="http://schemas.microsoft.com/office/drawing/2014/main" id="{931AC6FE-0249-406E-A2FD-1A52EE6B3A2A}"/>
              </a:ext>
            </a:extLst>
          </p:cNvPr>
          <p:cNvSpPr/>
          <p:nvPr/>
        </p:nvSpPr>
        <p:spPr>
          <a:xfrm>
            <a:off x="149225" y="4572000"/>
            <a:ext cx="2784475" cy="1597025"/>
          </a:xfrm>
          <a:prstGeom prst="rightArrowCallout">
            <a:avLst>
              <a:gd name="adj1" fmla="val 19790"/>
              <a:gd name="adj2" fmla="val 25000"/>
              <a:gd name="adj3" fmla="val 9369"/>
              <a:gd name="adj4" fmla="val 88232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・ここに脅威を入力</a:t>
            </a:r>
          </a:p>
        </p:txBody>
      </p:sp>
      <p:sp>
        <p:nvSpPr>
          <p:cNvPr id="16" name="下矢印吹き出し 15">
            <a:extLst>
              <a:ext uri="{FF2B5EF4-FFF2-40B4-BE49-F238E27FC236}">
                <a16:creationId xmlns:a16="http://schemas.microsoft.com/office/drawing/2014/main" id="{7D3DAB83-3312-48B8-807C-913E975A8458}"/>
              </a:ext>
            </a:extLst>
          </p:cNvPr>
          <p:cNvSpPr/>
          <p:nvPr/>
        </p:nvSpPr>
        <p:spPr>
          <a:xfrm>
            <a:off x="3065463" y="625475"/>
            <a:ext cx="2836862" cy="1776413"/>
          </a:xfrm>
          <a:prstGeom prst="downArrowCallout">
            <a:avLst>
              <a:gd name="adj1" fmla="val 20591"/>
              <a:gd name="adj2" fmla="val 25000"/>
              <a:gd name="adj3" fmla="val 13243"/>
              <a:gd name="adj4" fmla="val 81143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・ここに強みを入力</a:t>
            </a:r>
          </a:p>
        </p:txBody>
      </p:sp>
      <p:sp>
        <p:nvSpPr>
          <p:cNvPr id="24" name="下矢印吹き出し 23">
            <a:extLst>
              <a:ext uri="{FF2B5EF4-FFF2-40B4-BE49-F238E27FC236}">
                <a16:creationId xmlns:a16="http://schemas.microsoft.com/office/drawing/2014/main" id="{6A9B91E5-2797-47BA-9A8D-DCB96F644985}"/>
              </a:ext>
            </a:extLst>
          </p:cNvPr>
          <p:cNvSpPr/>
          <p:nvPr/>
        </p:nvSpPr>
        <p:spPr>
          <a:xfrm>
            <a:off x="5991225" y="625475"/>
            <a:ext cx="2836863" cy="1776413"/>
          </a:xfrm>
          <a:prstGeom prst="downArrowCallout">
            <a:avLst>
              <a:gd name="adj1" fmla="val 20591"/>
              <a:gd name="adj2" fmla="val 25000"/>
              <a:gd name="adj3" fmla="val 13243"/>
              <a:gd name="adj4" fmla="val 81143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・ここに弱みを入力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B86DD77D-6D1E-4E89-8017-ACBB183966ED}"/>
              </a:ext>
            </a:extLst>
          </p:cNvPr>
          <p:cNvSpPr/>
          <p:nvPr/>
        </p:nvSpPr>
        <p:spPr>
          <a:xfrm>
            <a:off x="3074988" y="2835275"/>
            <a:ext cx="2836862" cy="3889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</a:rPr>
              <a:t>強みを活かす戦略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166BAE3-CE4C-4C9D-97D0-CBA8FB0846F0}"/>
              </a:ext>
            </a:extLst>
          </p:cNvPr>
          <p:cNvSpPr/>
          <p:nvPr/>
        </p:nvSpPr>
        <p:spPr>
          <a:xfrm>
            <a:off x="5997575" y="2835275"/>
            <a:ext cx="2838450" cy="3889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</a:rPr>
              <a:t>弱みを克服する戦略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37EA0E51-D2E7-4DF9-89FC-3666F8B0761E}"/>
              </a:ext>
            </a:extLst>
          </p:cNvPr>
          <p:cNvSpPr/>
          <p:nvPr/>
        </p:nvSpPr>
        <p:spPr>
          <a:xfrm>
            <a:off x="3074988" y="4594225"/>
            <a:ext cx="2836862" cy="3873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</a:rPr>
              <a:t>縮小する戦略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E4268806-63F1-4B8D-8608-47BCA665FDE0}"/>
              </a:ext>
            </a:extLst>
          </p:cNvPr>
          <p:cNvSpPr/>
          <p:nvPr/>
        </p:nvSpPr>
        <p:spPr>
          <a:xfrm>
            <a:off x="5997575" y="4594225"/>
            <a:ext cx="2838450" cy="38735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</a:rPr>
              <a:t>撤退する戦略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2362ADB-F014-4129-9B22-1F9EAEABF3EC}"/>
              </a:ext>
            </a:extLst>
          </p:cNvPr>
          <p:cNvSpPr txBox="1"/>
          <p:nvPr/>
        </p:nvSpPr>
        <p:spPr>
          <a:xfrm>
            <a:off x="3119438" y="671513"/>
            <a:ext cx="2747962" cy="35242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  <a:latin typeface="Arial" charset="0"/>
              </a:rPr>
              <a:t>強み（</a:t>
            </a:r>
            <a:r>
              <a:rPr lang="en-US" dirty="0">
                <a:solidFill>
                  <a:schemeClr val="bg1"/>
                </a:solidFill>
                <a:latin typeface="Arial" charset="0"/>
              </a:rPr>
              <a:t>Strength</a:t>
            </a:r>
            <a:r>
              <a:rPr lang="ja-JP" altLang="en-US" dirty="0">
                <a:solidFill>
                  <a:schemeClr val="bg1"/>
                </a:solidFill>
                <a:latin typeface="Arial" charset="0"/>
              </a:rPr>
              <a:t>）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0F533AA-1BA9-461C-9917-66056E7F4E04}"/>
              </a:ext>
            </a:extLst>
          </p:cNvPr>
          <p:cNvSpPr txBox="1"/>
          <p:nvPr/>
        </p:nvSpPr>
        <p:spPr>
          <a:xfrm>
            <a:off x="6045200" y="668338"/>
            <a:ext cx="2740025" cy="35242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  <a:latin typeface="Arial" charset="0"/>
              </a:rPr>
              <a:t>弱み（</a:t>
            </a:r>
            <a:r>
              <a:rPr lang="en-US" dirty="0">
                <a:solidFill>
                  <a:schemeClr val="bg1"/>
                </a:solidFill>
                <a:latin typeface="Arial" charset="0"/>
              </a:rPr>
              <a:t>Weakness</a:t>
            </a:r>
            <a:r>
              <a:rPr lang="ja-JP" altLang="en-US" dirty="0">
                <a:solidFill>
                  <a:schemeClr val="bg1"/>
                </a:solidFill>
                <a:latin typeface="Arial" charset="0"/>
              </a:rPr>
              <a:t>）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8D039E0-46DB-41DB-9639-75A5984B728B}"/>
              </a:ext>
            </a:extLst>
          </p:cNvPr>
          <p:cNvSpPr txBox="1"/>
          <p:nvPr/>
        </p:nvSpPr>
        <p:spPr>
          <a:xfrm>
            <a:off x="203200" y="2855913"/>
            <a:ext cx="2379663" cy="35401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  <a:latin typeface="Arial" charset="0"/>
              </a:rPr>
              <a:t>機会（</a:t>
            </a:r>
            <a:r>
              <a:rPr lang="en-US" dirty="0">
                <a:solidFill>
                  <a:schemeClr val="bg1"/>
                </a:solidFill>
                <a:latin typeface="Arial" charset="0"/>
              </a:rPr>
              <a:t>Opportunity</a:t>
            </a:r>
            <a:r>
              <a:rPr lang="ja-JP" altLang="en-US" dirty="0">
                <a:solidFill>
                  <a:schemeClr val="bg1"/>
                </a:solidFill>
                <a:latin typeface="Arial" charset="0"/>
              </a:rPr>
              <a:t>）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7C89E0E-3641-467B-90F0-79662473CE8F}"/>
              </a:ext>
            </a:extLst>
          </p:cNvPr>
          <p:cNvSpPr txBox="1"/>
          <p:nvPr/>
        </p:nvSpPr>
        <p:spPr>
          <a:xfrm>
            <a:off x="190500" y="4614863"/>
            <a:ext cx="2376488" cy="35401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  <a:latin typeface="Arial" charset="0"/>
              </a:rPr>
              <a:t>脅威（</a:t>
            </a:r>
            <a:r>
              <a:rPr lang="en-US" dirty="0">
                <a:solidFill>
                  <a:schemeClr val="bg1"/>
                </a:solidFill>
                <a:latin typeface="Arial" charset="0"/>
              </a:rPr>
              <a:t>Threat</a:t>
            </a:r>
            <a:r>
              <a:rPr lang="ja-JP" altLang="en-US" dirty="0">
                <a:solidFill>
                  <a:schemeClr val="bg1"/>
                </a:solidFill>
                <a:latin typeface="Arial" charset="0"/>
              </a:rPr>
              <a:t>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84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やや硬い印象のSWOT分析のテンプレートです。SWOT分析と、そこから導き出された戦略を記載できるタイプです。企画書・提案書などにご活用ください。</dc:description>
  <cp:revision>9</cp:revision>
  <dcterms:created xsi:type="dcterms:W3CDTF">2009-02-20T09:16:29Z</dcterms:created>
  <dcterms:modified xsi:type="dcterms:W3CDTF">2021-08-07T14:45:37Z</dcterms:modified>
</cp:coreProperties>
</file>