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00"/>
    <a:srgbClr val="FF99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9D56D2B8-F78B-478C-B300-09A5331453A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E0347E5-D62C-44EB-9198-3DCFEAA41C66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4DD7563-2C5E-4EA7-8699-35E4D5E5463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149AD6C0-6FE2-446E-95A3-F42A4A24EFD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839FF650-9E40-4ACB-A868-8AFD53DF773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FA93A944-7F6B-4DFF-833E-1C5A31637BD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02AA0F0A-0174-46C0-A3A5-62C2780549C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950B0579-DF2E-49B5-B176-1AEB94C28D7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2F7ECE6D-7221-4B88-BAE8-C04467C9DC1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D3E1B3E0-D20A-40EF-A496-4C089CF7DBEB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0BBF0483-21E9-4667-ADF5-1ECB62BA298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5E6A0985-36C5-48BF-B898-3AFFC1E3789A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5F23B540-C415-46E5-99CA-DA64DEF4BE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8D1C9C-1567-4561-A480-F8354024BA2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1A9A223-BC1B-469F-A64B-FBE42C0BA5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5822A78B-B667-45CC-BAE8-B24301670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7DD4CB-F24C-4593-982A-E2C23D62E2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445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03189A1-97EA-450E-8E2E-0CFF1EE010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479603-A311-49C7-AA0B-EBF288890D9A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DC57FF1-2A7C-43A5-A0F2-6EDC85761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279E65F-323D-4DE9-9198-EFA69BB3A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9B0312-7757-401E-960F-3481A8C6365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1866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7A9EFC1-E345-4119-A402-27A26DF2B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6D11B-1444-4B75-A767-E6F6AEE2BEB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ED28152-08B3-47B4-A9FF-16001DCA1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6D9352C-DFEC-45E1-B396-CC2A3691B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3B6E2-212C-4749-8EFD-713B86605B6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24823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E1CA8B21-43A9-4611-B5C1-96C8AE50F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647E84-88B7-4620-A8A5-B1E7F56ADDF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55A8001-4861-4EC1-9A37-B27050861C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A983A3E9-F755-4363-B0CE-76AC35FFB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B32042-5380-495D-B3E0-F645FA797CE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89486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C6FF9811-A814-4832-A974-95CB7F542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0F2556-70C8-4E34-9574-4515F8EDAAD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12635BD3-1964-4695-8F58-818F4119C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98CA5E6-CB92-4CD9-8DB7-611C96CBF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289C8B-57FC-473D-8CDC-41D92E94C1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24282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B841CCB5-FB49-484F-85F1-8BB8FE42A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EABB72-4EC9-418F-8C30-004C90ACB3DF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BABF0223-30F8-4ECC-BC54-B409DAEA36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95227F04-AA70-4CFB-9453-7BC6493E83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D9E1E4-E354-4957-950E-16DB9D7CE3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91099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F9E18661-DD6A-49CD-9D16-BF60336FD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DBF9CD-4C92-49FF-987D-C9ADEF773BA9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09F5DF37-5363-42D5-8369-2C7266F068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19704315-69D8-4B6E-BDE1-563DDDA35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0D242A-A1AA-4937-8241-C678FB87199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75975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F1884B7A-1F4B-48D8-9E07-C76C8E1026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9D908-F8AC-4976-B1AA-1D606951AD38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7DE49C9C-B7F9-4BA5-B5EB-EAC9253BE2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9033CC38-8207-41B1-850C-B58A2BD79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1D5857-B9A4-4E14-AB6F-65C7BA2F85B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0350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BF0A9072-652D-4384-BCA7-69E450199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AE159-8CBC-489E-8D36-C7425E260865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8C6C96DC-F743-45C9-BFCE-E3FE50C795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BAF8BB87-DD7C-4DD1-A065-921915196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9A60FD-0AFD-441C-B0E4-835B07B830D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6968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8A06D17-953F-414F-A0C7-168226760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79BEF4-859E-42D9-BC94-767707E2B71B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03E26EDF-4795-4FDA-965E-C7C41511B6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C062CBB-8EB3-40C3-87D2-4AE07AE51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338600-C1BA-4215-B848-45324F0FE6A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77538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DE64E3D-B476-434D-8D46-57A9FC047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51B15-C6B3-4CEC-9729-CEAC6E0F15FD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6BC9116-0D0C-4DC5-AC16-DBE6DB4DA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6B64384C-2D83-4BA8-9690-CC13877AB8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BCFA56-603A-4272-BA63-97372ACAC4F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23171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D6B966D2-C9D6-4F58-942C-1629EC80674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F00E5124-4D2F-4CE8-A332-4B91D7C010C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F30052A-20D6-441A-A88D-1B5834BA6FC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0506198-C915-4652-8119-EE0C6B14C223}" type="datetimeFigureOut">
              <a:rPr lang="ja-JP" altLang="en-US"/>
              <a:pPr>
                <a:defRPr/>
              </a:pPr>
              <a:t>2021/8/7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8368F1F-66DE-4002-9E8D-51445FF0FB7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A7D41B-71FE-439B-ADC8-9B36BE72C4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6AD167E-AA57-4634-B734-732BFB4D21FA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47223472-BFE4-46EC-B7F9-21E196E16DB5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98861F42-1DA3-43D9-8AC8-BCF8263F58A8}"/>
              </a:ext>
            </a:extLst>
          </p:cNvPr>
          <p:cNvSpPr/>
          <p:nvPr/>
        </p:nvSpPr>
        <p:spPr>
          <a:xfrm>
            <a:off x="0" y="511175"/>
            <a:ext cx="9144000" cy="46038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41AAB01D-5490-41D1-9226-553F5F622B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16414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 sz="2500" b="1">
                <a:latin typeface="Calibri" panose="020F0502020204030204" pitchFamily="34" charset="0"/>
              </a:rPr>
              <a:t>SWOT</a:t>
            </a:r>
            <a:r>
              <a:rPr lang="ja-JP" altLang="en-US" sz="2500" b="1">
                <a:latin typeface="Calibri" panose="020F0502020204030204" pitchFamily="34" charset="0"/>
              </a:rPr>
              <a:t>分析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B8F406C-E044-4C7D-9DAD-4C95450C0F57}"/>
              </a:ext>
            </a:extLst>
          </p:cNvPr>
          <p:cNvSpPr/>
          <p:nvPr/>
        </p:nvSpPr>
        <p:spPr>
          <a:xfrm>
            <a:off x="428625" y="1268413"/>
            <a:ext cx="723900" cy="155257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内部環境</a:t>
            </a: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2FE4B7CE-F49D-4C59-B689-40B6DA6641ED}"/>
              </a:ext>
            </a:extLst>
          </p:cNvPr>
          <p:cNvSpPr/>
          <p:nvPr/>
        </p:nvSpPr>
        <p:spPr>
          <a:xfrm>
            <a:off x="428625" y="2884488"/>
            <a:ext cx="723900" cy="1552575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外部環境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A3ECB58C-649A-4376-8458-B6F7C658DB5A}"/>
              </a:ext>
            </a:extLst>
          </p:cNvPr>
          <p:cNvSpPr/>
          <p:nvPr/>
        </p:nvSpPr>
        <p:spPr>
          <a:xfrm>
            <a:off x="1223963" y="693738"/>
            <a:ext cx="3708400" cy="55086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好影響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C7A49761-C23A-447F-B454-FD29B153849D}"/>
              </a:ext>
            </a:extLst>
          </p:cNvPr>
          <p:cNvSpPr/>
          <p:nvPr/>
        </p:nvSpPr>
        <p:spPr>
          <a:xfrm>
            <a:off x="5008563" y="693738"/>
            <a:ext cx="3706812" cy="550862"/>
          </a:xfrm>
          <a:prstGeom prst="rect">
            <a:avLst/>
          </a:prstGeom>
          <a:gradFill flip="none" rotWithShape="1">
            <a:gsLst>
              <a:gs pos="0">
                <a:srgbClr val="FF0000">
                  <a:shade val="30000"/>
                  <a:satMod val="115000"/>
                </a:srgbClr>
              </a:gs>
              <a:gs pos="50000">
                <a:srgbClr val="FF0000">
                  <a:shade val="67500"/>
                  <a:satMod val="115000"/>
                </a:srgbClr>
              </a:gs>
              <a:gs pos="100000">
                <a:srgbClr val="FF0000">
                  <a:shade val="100000"/>
                  <a:satMod val="115000"/>
                </a:srgbClr>
              </a:gs>
            </a:gsLst>
            <a:lin ang="13500000" scaled="1"/>
            <a:tileRect/>
          </a:gra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>
              <a:defRPr/>
            </a:pPr>
            <a:r>
              <a:rPr lang="ja-JP" altLang="en-US" sz="2800" dirty="0">
                <a:solidFill>
                  <a:schemeClr val="bg1"/>
                </a:solidFill>
              </a:rPr>
              <a:t>悪影響</a:t>
            </a: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A7ED2754-021C-4DA7-AA90-9EF43D2F8DD6}"/>
              </a:ext>
            </a:extLst>
          </p:cNvPr>
          <p:cNvSpPr/>
          <p:nvPr/>
        </p:nvSpPr>
        <p:spPr>
          <a:xfrm>
            <a:off x="431800" y="4643438"/>
            <a:ext cx="8272463" cy="157162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>
              <a:defRPr/>
            </a:pPr>
            <a:r>
              <a:rPr lang="ja-JP" altLang="en-US" sz="32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7D835908-D848-413D-ACAF-960534F67B28}"/>
              </a:ext>
            </a:extLst>
          </p:cNvPr>
          <p:cNvSpPr/>
          <p:nvPr/>
        </p:nvSpPr>
        <p:spPr>
          <a:xfrm>
            <a:off x="1223963" y="1268413"/>
            <a:ext cx="3708400" cy="1552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強み（</a:t>
            </a:r>
            <a:r>
              <a:rPr lang="en-US" sz="2400" dirty="0">
                <a:solidFill>
                  <a:schemeClr val="tx1"/>
                </a:solidFill>
              </a:rPr>
              <a:t>Strength</a:t>
            </a:r>
            <a:r>
              <a:rPr lang="ja-JP" altLang="en-US" sz="2400" b="1" dirty="0">
                <a:solidFill>
                  <a:schemeClr val="tx1"/>
                </a:solidFill>
              </a:rPr>
              <a:t>）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・ここに強みを入力</a:t>
            </a: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1F4AA4CE-2C17-46B0-A117-70BD563077A9}"/>
              </a:ext>
            </a:extLst>
          </p:cNvPr>
          <p:cNvSpPr/>
          <p:nvPr/>
        </p:nvSpPr>
        <p:spPr>
          <a:xfrm>
            <a:off x="5008563" y="1268413"/>
            <a:ext cx="3706812" cy="1552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弱み（</a:t>
            </a:r>
            <a:r>
              <a:rPr lang="en-US" sz="2400" b="1" dirty="0">
                <a:solidFill>
                  <a:schemeClr val="tx1"/>
                </a:solidFill>
              </a:rPr>
              <a:t>Weakness</a:t>
            </a:r>
            <a:r>
              <a:rPr lang="ja-JP" altLang="en-US" sz="2400" b="1" dirty="0">
                <a:solidFill>
                  <a:schemeClr val="tx1"/>
                </a:solidFill>
              </a:rPr>
              <a:t>）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・ここに弱みを入力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21134A1E-85F2-4B29-8DB6-5685A0A040C9}"/>
              </a:ext>
            </a:extLst>
          </p:cNvPr>
          <p:cNvSpPr/>
          <p:nvPr/>
        </p:nvSpPr>
        <p:spPr>
          <a:xfrm>
            <a:off x="1223963" y="2884488"/>
            <a:ext cx="3708400" cy="1552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機会（</a:t>
            </a:r>
            <a:r>
              <a:rPr lang="en-US" sz="2400" b="1" dirty="0">
                <a:solidFill>
                  <a:schemeClr val="tx1"/>
                </a:solidFill>
              </a:rPr>
              <a:t>Opportunity</a:t>
            </a:r>
            <a:r>
              <a:rPr lang="ja-JP" altLang="en-US" sz="2400" b="1" dirty="0">
                <a:solidFill>
                  <a:schemeClr val="tx1"/>
                </a:solidFill>
              </a:rPr>
              <a:t>）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・ここに機会を入力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ADBBA92E-0CBC-4326-B019-B0E66B6E05C4}"/>
              </a:ext>
            </a:extLst>
          </p:cNvPr>
          <p:cNvSpPr/>
          <p:nvPr/>
        </p:nvSpPr>
        <p:spPr>
          <a:xfrm>
            <a:off x="5008563" y="2884488"/>
            <a:ext cx="3706812" cy="155257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b="1" dirty="0">
                <a:solidFill>
                  <a:schemeClr val="tx1"/>
                </a:solidFill>
              </a:rPr>
              <a:t>脅威（</a:t>
            </a:r>
            <a:r>
              <a:rPr lang="en-US" sz="2400" b="1" dirty="0">
                <a:solidFill>
                  <a:schemeClr val="tx1"/>
                </a:solidFill>
              </a:rPr>
              <a:t>Threat</a:t>
            </a:r>
            <a:r>
              <a:rPr lang="ja-JP" altLang="en-US" sz="2400" b="1" dirty="0">
                <a:solidFill>
                  <a:schemeClr val="tx1"/>
                </a:solidFill>
              </a:rPr>
              <a:t>）</a:t>
            </a:r>
            <a:endParaRPr lang="en-US" altLang="ja-JP" sz="2400" b="1" dirty="0">
              <a:solidFill>
                <a:schemeClr val="tx1"/>
              </a:solidFill>
            </a:endParaRPr>
          </a:p>
          <a:p>
            <a:pPr>
              <a:defRPr/>
            </a:pPr>
            <a:endParaRPr lang="en-US" altLang="ja-JP" sz="2400" dirty="0">
              <a:solidFill>
                <a:schemeClr val="tx1"/>
              </a:solidFill>
            </a:endParaRPr>
          </a:p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・ここに脅威を入力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</TotalTime>
  <Words>51</Words>
  <Application>Microsoft Office PowerPoint</Application>
  <PresentationFormat>画面に合わせる (4:3)</PresentationFormat>
  <Paragraphs>19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description>やや硬い印象のSWOT分析のテンプレートです。企画書・提案書などにご活用ください。</dc:description>
  <cp:revision>9</cp:revision>
  <dcterms:created xsi:type="dcterms:W3CDTF">2009-02-20T09:16:29Z</dcterms:created>
  <dcterms:modified xsi:type="dcterms:W3CDTF">2021-08-07T14:39:46Z</dcterms:modified>
</cp:coreProperties>
</file>