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99"/>
    <a:srgbClr val="FFFFCC"/>
    <a:srgbClr val="FFCC99"/>
    <a:srgbClr val="6666FF"/>
    <a:srgbClr val="0066FF"/>
    <a:srgbClr val="0000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863C5DD-35A8-4813-8D57-2AF80F8E49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83B59E6-0777-41A1-B1B7-1A35DD4625C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93A9FD2-66F8-4027-9A8F-E62AC772D48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0C3B465-930F-45AF-99B6-D92BF9E2ED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5495E6BB-5FCD-48DB-A8EC-C9775DAEC6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9264F37-93B1-4533-A315-5ADAE33642F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C1FE706-F89A-465C-AD9A-3E46132AC4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8026DAD-DA42-4F95-875F-054F48C76A6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37A34CF-345C-4CCB-90CF-BCDE0F0527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7580C06-6D21-47D6-BCAB-1FFF2C716E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276F014C-16CB-4925-9147-29F288D2F7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90CE046-8055-4BAE-8E57-22463B45901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CDBE7E9-B06A-4AF2-A7FF-F3D3FFA39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BB653-7F2F-4A07-9BAB-DBEA166FD98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476ED83-DF50-4FA4-9416-3A34AD1D3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228332C-E468-431E-B1D5-FB089C939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8D353-6382-46F7-8B22-6FFC6995D66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9308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A565980-A1A1-43AC-81A3-F25F0794E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46412-4AFC-417B-9436-CE1D6804EDF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2F69A85-1746-40E0-9F73-2801AFE59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CB42B34-9C77-4CCD-B068-52D5BE262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1D6C6-704D-433D-B410-993BB500AF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1751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1044560-6587-461D-9D18-131D18FEC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13BCC-F884-447F-8C37-64B84CB180E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9D1053B-72BF-4953-9DC3-D23A5DD34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416B864-30B7-40BF-A852-3CE9EB1D1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2155D3-83A4-4E3B-8340-51F6926F4A8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4100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28D7706-FA3A-4819-9FB0-A365BE334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5B043-04E0-488C-9B1B-E9D805C5EE4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9AA627D-1DF3-48C5-875C-341D1F3A5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008B07D-E556-49CC-B41D-5774DEE3C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B6695-7126-49CA-A647-881CABD748E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7884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B4811B5-77B1-46A7-B91B-15CD4B943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79315-44F3-4D62-930B-B9485882C03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CC580E9-10B5-4103-A64B-97E4BB41D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B75B88D-07CF-4A91-B295-CA27A61A8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B265F-AE5D-407B-BE5C-62785F12FD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49490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CE320EA-A58C-4474-A11F-CAFE3BCE2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C60E0-0708-4EAF-A183-F04CE1F86DA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346732F-6539-449E-B964-66E3C9921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1983203-8446-42CE-93D6-CC57AB299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9E9FC6-852C-48D3-A8A3-B8C6D08D512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4328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321D34EA-F891-4EE4-8FC6-84CDB46A9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E2869-0790-482F-8958-434C413DF0A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A9C3515-CE20-4784-A165-AAD15A871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C6C24D9-5B36-4EEF-9499-E3AB1A10A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0AA937-7D4B-47EA-9CBC-C525ACBBC06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62088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756AB919-BE59-48AD-A3DA-51902B6D3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B3F98-F5E3-4C88-95D3-DB48B51D05F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DBCBBB8-B671-4F27-9717-92334CF5E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DE60FBA-108C-451F-9526-E9933B93B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76864-98AC-4847-A8D7-06249A825B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5091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1F878E45-56EB-434D-B79F-B9548BC50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327BF-39AE-40A7-B755-DA484194FB4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8C607A1-0950-4AFC-8377-5AC910B03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67696AE-4874-4388-9296-CBC91C0DD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8E8F19-7580-41C1-A190-6544CA04387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07183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D3A127F-0F35-4C42-97E1-33BC03E0A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12BA8-AFA5-4952-A020-D2B3CE2E548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F1B7BBF-A54D-4C1A-B819-DFF305F2E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DA8CD6E-669A-4D4B-BA09-9456C1581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3C645-DE44-453E-BA05-235647B297F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37192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770E50C-BE6A-4AAB-A233-BF82E1E40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1917E-3077-4E9A-871E-9D35A1BC7FA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375A4E3-B3CE-419E-A1DC-A1E28A738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F58441F-6045-4D55-B55D-205BF04CA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D79B86-6F06-4EAC-8C57-D27A6D4924A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19788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3406692C-F099-4225-90F2-C2CB87A778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449F431-3258-4461-A335-3E33A4D3D6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6361D3B-2052-4CF9-B11E-D416C5E130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9E37DC5-6BC3-4982-AB28-6F89187386E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A8E760A-DFEB-45E6-87CC-A6713F7DF3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5B0845D-F2BB-4821-A448-F6CD5CB4EC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9559A72-B560-473F-8D60-0C616A60830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グループ化 26">
            <a:extLst>
              <a:ext uri="{FF2B5EF4-FFF2-40B4-BE49-F238E27FC236}">
                <a16:creationId xmlns:a16="http://schemas.microsoft.com/office/drawing/2014/main" id="{7C711B6C-9448-444C-9370-61607486A4BD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642938"/>
            <a:ext cx="7948612" cy="4694237"/>
            <a:chOff x="252711" y="823913"/>
            <a:chExt cx="7948314" cy="5463773"/>
          </a:xfrm>
        </p:grpSpPr>
        <p:grpSp>
          <p:nvGrpSpPr>
            <p:cNvPr id="3" name="グループ化 23">
              <a:extLst>
                <a:ext uri="{FF2B5EF4-FFF2-40B4-BE49-F238E27FC236}">
                  <a16:creationId xmlns:a16="http://schemas.microsoft.com/office/drawing/2014/main" id="{831DDF93-782A-43ED-9349-470E49F38F55}"/>
                </a:ext>
              </a:extLst>
            </p:cNvPr>
            <p:cNvGrpSpPr/>
            <p:nvPr/>
          </p:nvGrpSpPr>
          <p:grpSpPr>
            <a:xfrm>
              <a:off x="1357290" y="1000108"/>
              <a:ext cx="6715172" cy="4286280"/>
              <a:chOff x="1142976" y="1071546"/>
              <a:chExt cx="6715172" cy="3714776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2ACF9BE6-252A-42CD-84C5-4A6D5A1CAD54}"/>
                  </a:ext>
                </a:extLst>
              </p:cNvPr>
              <p:cNvSpPr/>
              <p:nvPr/>
            </p:nvSpPr>
            <p:spPr>
              <a:xfrm>
                <a:off x="1142976" y="1071546"/>
                <a:ext cx="3357586" cy="185738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花形（</a:t>
                </a:r>
                <a:r>
                  <a:rPr lang="en-US" dirty="0">
                    <a:solidFill>
                      <a:schemeClr val="tx1"/>
                    </a:solidFill>
                  </a:rPr>
                  <a:t> star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41C7A0FB-13DB-414D-842E-B6CC4F343A5F}"/>
                  </a:ext>
                </a:extLst>
              </p:cNvPr>
              <p:cNvSpPr/>
              <p:nvPr/>
            </p:nvSpPr>
            <p:spPr>
              <a:xfrm>
                <a:off x="1142976" y="2928934"/>
                <a:ext cx="3357586" cy="185738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金の成る木（</a:t>
                </a:r>
                <a:r>
                  <a:rPr lang="en-US" dirty="0">
                    <a:solidFill>
                      <a:schemeClr val="tx1"/>
                    </a:solidFill>
                  </a:rPr>
                  <a:t> cash cow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A103C9AB-9F97-49D0-993E-AA3D4C217425}"/>
                  </a:ext>
                </a:extLst>
              </p:cNvPr>
              <p:cNvSpPr/>
              <p:nvPr/>
            </p:nvSpPr>
            <p:spPr>
              <a:xfrm>
                <a:off x="4500562" y="1071546"/>
                <a:ext cx="3357586" cy="185738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問題児（</a:t>
                </a:r>
                <a:r>
                  <a:rPr lang="en-US" dirty="0">
                    <a:solidFill>
                      <a:schemeClr val="tx1"/>
                    </a:solidFill>
                  </a:rPr>
                  <a:t> question mark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892FA878-8195-4B28-9902-5E21157C53CD}"/>
                  </a:ext>
                </a:extLst>
              </p:cNvPr>
              <p:cNvSpPr/>
              <p:nvPr/>
            </p:nvSpPr>
            <p:spPr>
              <a:xfrm>
                <a:off x="4500562" y="2928934"/>
                <a:ext cx="3357586" cy="185738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負け犬（</a:t>
                </a:r>
                <a:r>
                  <a:rPr lang="en-US" dirty="0">
                    <a:solidFill>
                      <a:schemeClr val="tx1"/>
                    </a:solidFill>
                  </a:rPr>
                  <a:t>dogs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</p:grpSp>
        <p:sp>
          <p:nvSpPr>
            <p:cNvPr id="16" name="上矢印 15">
              <a:extLst>
                <a:ext uri="{FF2B5EF4-FFF2-40B4-BE49-F238E27FC236}">
                  <a16:creationId xmlns:a16="http://schemas.microsoft.com/office/drawing/2014/main" id="{C75BB355-4D57-4861-B34E-3CDC75CFEF20}"/>
                </a:ext>
              </a:extLst>
            </p:cNvPr>
            <p:cNvSpPr/>
            <p:nvPr/>
          </p:nvSpPr>
          <p:spPr>
            <a:xfrm>
              <a:off x="571786" y="1285849"/>
              <a:ext cx="500044" cy="3643748"/>
            </a:xfrm>
            <a:prstGeom prst="upArrow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8" name="上矢印 17">
              <a:extLst>
                <a:ext uri="{FF2B5EF4-FFF2-40B4-BE49-F238E27FC236}">
                  <a16:creationId xmlns:a16="http://schemas.microsoft.com/office/drawing/2014/main" id="{1546C6F4-8FC2-4710-B018-A9B103991581}"/>
                </a:ext>
              </a:extLst>
            </p:cNvPr>
            <p:cNvSpPr/>
            <p:nvPr/>
          </p:nvSpPr>
          <p:spPr>
            <a:xfrm rot="5400000" flipV="1">
              <a:off x="4436856" y="2737162"/>
              <a:ext cx="500739" cy="6027512"/>
            </a:xfrm>
            <a:prstGeom prst="upArrow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F295F310-5B7C-4279-B2A4-4EC6691172E3}"/>
                </a:ext>
              </a:extLst>
            </p:cNvPr>
            <p:cNvSpPr txBox="1"/>
            <p:nvPr/>
          </p:nvSpPr>
          <p:spPr>
            <a:xfrm>
              <a:off x="571786" y="823913"/>
              <a:ext cx="493694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232E334B-811D-4600-884E-55D7BD21D9D8}"/>
                </a:ext>
              </a:extLst>
            </p:cNvPr>
            <p:cNvSpPr txBox="1"/>
            <p:nvPr/>
          </p:nvSpPr>
          <p:spPr>
            <a:xfrm>
              <a:off x="571786" y="4966551"/>
              <a:ext cx="493694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728B811F-BEB7-4898-A7BD-146A46D8E8B0}"/>
                </a:ext>
              </a:extLst>
            </p:cNvPr>
            <p:cNvSpPr txBox="1"/>
            <p:nvPr/>
          </p:nvSpPr>
          <p:spPr>
            <a:xfrm>
              <a:off x="1200412" y="5519025"/>
              <a:ext cx="495281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81E0C4B3-A968-46CB-AD07-B7188AE3C254}"/>
                </a:ext>
              </a:extLst>
            </p:cNvPr>
            <p:cNvSpPr txBox="1"/>
            <p:nvPr/>
          </p:nvSpPr>
          <p:spPr>
            <a:xfrm>
              <a:off x="7707332" y="5519025"/>
              <a:ext cx="493693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7183" name="テキスト ボックス 34">
              <a:extLst>
                <a:ext uri="{FF2B5EF4-FFF2-40B4-BE49-F238E27FC236}">
                  <a16:creationId xmlns:a16="http://schemas.microsoft.com/office/drawing/2014/main" id="{93D5F30D-41A4-4EBF-A259-31CB975293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711" y="2553400"/>
              <a:ext cx="461945" cy="1450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wrap="none">
              <a:spAutoFit/>
            </a:bodyPr>
            <a:lstStyle/>
            <a:p>
              <a:pPr>
                <a:defRPr/>
              </a:pPr>
              <a:r>
                <a:rPr lang="ja-JP" altLang="en-US" dirty="0">
                  <a:solidFill>
                    <a:schemeClr val="accent3"/>
                  </a:solidFill>
                  <a:latin typeface="Arial" charset="0"/>
                </a:rPr>
                <a:t>市場成長率</a:t>
              </a:r>
            </a:p>
          </p:txBody>
        </p:sp>
        <p:sp>
          <p:nvSpPr>
            <p:cNvPr id="7184" name="テキスト ボックス 35">
              <a:extLst>
                <a:ext uri="{FF2B5EF4-FFF2-40B4-BE49-F238E27FC236}">
                  <a16:creationId xmlns:a16="http://schemas.microsoft.com/office/drawing/2014/main" id="{8FDF4263-DD64-4E05-9FFD-09CE3537A4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2677" y="5857163"/>
              <a:ext cx="2425609" cy="430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>
                  <a:solidFill>
                    <a:schemeClr val="accent3"/>
                  </a:solidFill>
                  <a:latin typeface="Arial" charset="0"/>
                </a:rPr>
                <a:t>相対的マーケットシェア</a:t>
              </a:r>
            </a:p>
          </p:txBody>
        </p:sp>
      </p:grp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06D1BBB7-7BE2-4CC6-86F4-40F9ECD91280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E6280B74-75B7-42C3-8A06-35D0776B3777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EE76B3F8-2E25-4137-A760-E3560D1AE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9306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PPM</a:t>
            </a:r>
            <a:r>
              <a:rPr lang="ja-JP" altLang="en-US" sz="2500" b="1">
                <a:latin typeface="Calibri" panose="020F0502020204030204" pitchFamily="34" charset="0"/>
              </a:rPr>
              <a:t> 分析（</a:t>
            </a:r>
            <a:r>
              <a:rPr lang="en-US" altLang="ja-JP" sz="2500" b="1">
                <a:latin typeface="Calibri" panose="020F0502020204030204" pitchFamily="34" charset="0"/>
              </a:rPr>
              <a:t>BCG</a:t>
            </a:r>
            <a:r>
              <a:rPr lang="ja-JP" altLang="en-US" sz="2500" b="1">
                <a:latin typeface="Calibri" panose="020F0502020204030204" pitchFamily="34" charset="0"/>
              </a:rPr>
              <a:t>マトリックス）</a:t>
            </a:r>
          </a:p>
        </p:txBody>
      </p:sp>
      <p:sp>
        <p:nvSpPr>
          <p:cNvPr id="28" name="円/楕円 27">
            <a:extLst>
              <a:ext uri="{FF2B5EF4-FFF2-40B4-BE49-F238E27FC236}">
                <a16:creationId xmlns:a16="http://schemas.microsoft.com/office/drawing/2014/main" id="{FA0F0EF7-4AB5-4F0F-9A01-BB4B8BCA0699}"/>
              </a:ext>
            </a:extLst>
          </p:cNvPr>
          <p:cNvSpPr/>
          <p:nvPr/>
        </p:nvSpPr>
        <p:spPr>
          <a:xfrm>
            <a:off x="2143125" y="2928938"/>
            <a:ext cx="1439863" cy="1439862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製品</a:t>
            </a: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9" name="円/楕円 28">
            <a:extLst>
              <a:ext uri="{FF2B5EF4-FFF2-40B4-BE49-F238E27FC236}">
                <a16:creationId xmlns:a16="http://schemas.microsoft.com/office/drawing/2014/main" id="{AD1523B9-204A-4DCD-A448-FC0B1DF8DA51}"/>
              </a:ext>
            </a:extLst>
          </p:cNvPr>
          <p:cNvSpPr/>
          <p:nvPr/>
        </p:nvSpPr>
        <p:spPr>
          <a:xfrm>
            <a:off x="5643563" y="3071813"/>
            <a:ext cx="1143000" cy="1150937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製品</a:t>
            </a:r>
            <a:r>
              <a:rPr lang="en-US" altLang="ja-JP" b="1" dirty="0">
                <a:solidFill>
                  <a:schemeClr val="bg1"/>
                </a:solidFill>
              </a:rPr>
              <a:t>B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31" name="円/楕円 30">
            <a:extLst>
              <a:ext uri="{FF2B5EF4-FFF2-40B4-BE49-F238E27FC236}">
                <a16:creationId xmlns:a16="http://schemas.microsoft.com/office/drawing/2014/main" id="{7FA3C396-2235-4E43-9194-CF7169347E84}"/>
              </a:ext>
            </a:extLst>
          </p:cNvPr>
          <p:cNvSpPr/>
          <p:nvPr/>
        </p:nvSpPr>
        <p:spPr>
          <a:xfrm>
            <a:off x="3492500" y="1214438"/>
            <a:ext cx="1079500" cy="107950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製品</a:t>
            </a:r>
            <a:r>
              <a:rPr lang="en-US" altLang="ja-JP" b="1" dirty="0">
                <a:solidFill>
                  <a:schemeClr val="bg1"/>
                </a:solidFill>
              </a:rPr>
              <a:t>C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747077F-6832-4E14-8366-3F7D8E53A5F8}"/>
              </a:ext>
            </a:extLst>
          </p:cNvPr>
          <p:cNvSpPr/>
          <p:nvPr/>
        </p:nvSpPr>
        <p:spPr>
          <a:xfrm>
            <a:off x="571500" y="5357813"/>
            <a:ext cx="8215313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43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PPM分析（プロダクト・ポートフォリオ・マネジメント分析）、BCGマトリックスのテンプレートです。コメント記載欄が設けてあるタイプです。企画書・提案書などにご活用下さい。</dc:description>
  <cp:revision>9</cp:revision>
  <dcterms:created xsi:type="dcterms:W3CDTF">2009-02-20T09:16:29Z</dcterms:created>
  <dcterms:modified xsi:type="dcterms:W3CDTF">2021-08-07T23:54:18Z</dcterms:modified>
</cp:coreProperties>
</file>