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FFCC"/>
    <a:srgbClr val="FFCC99"/>
    <a:srgbClr val="6666FF"/>
    <a:srgbClr val="0066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DC7A900-862C-4D76-A3EE-0AE8A051E3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A045745-A123-4A2F-AF74-F1CBBE2CF2C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FE89ABE-8C9D-4315-8547-50E31807E43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0AECDA7-B990-4A34-9ACB-874D91654F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F1FC944-6CC2-42A5-9590-ACF6F2B9D1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1854E16-47EA-40C3-9D6A-A45F36F8E4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319E6F2-92C4-452A-BF9C-1ED5FB8245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84DEC19-D24B-463D-862A-8392283BAE8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39F7638-9E50-4631-A603-61AD155083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D860BEE-037E-4CA7-AAA0-A707A859D8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6DAAA3A-183A-463C-B71F-F73CF6BC74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932C929-49D1-430D-8A75-50B843A7230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279254E-CBBB-4608-9E3E-6D357221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1AB0A-E58C-4027-A828-18EF119F391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035352B-323E-4024-A229-DC8B09F8D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78CB517-4323-4653-9602-C6F0ACB5F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297ECD-0616-476C-9825-A13067043D1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11073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76F8518-F21F-47C2-8FE4-2B1EA92F9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CE877-1DB8-4F10-8B2C-5E3DC4C03EC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0381BE2-5E4B-461A-A71D-E02D5FCBF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4561EE7-1667-49B4-B9B0-19A1CC4B7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30A37F-1990-4B79-9821-73DFC182E4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4482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236F005-B32F-4932-AAF6-3CA74A46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74661-3B07-49EF-A9B5-5DAD8BD47F9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35DA74A-C234-4280-AFFD-B21C59067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A3082A1-0F8D-44F1-BEAE-2ADB5B279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14299-BC1C-4DD5-A793-D61516A3AC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3232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E159850-AF9E-49C3-B096-169878C3E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4F114-F19E-464E-A028-88CCFEF103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FCAA43E-2BCA-4A5A-AEB2-EC7639EC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C397729-B203-49AE-8018-41F47D475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7053B2-6CF4-4619-970B-E4809557DC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746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4131650-1808-4118-A51C-A6490A6F8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685BD-5AD9-4FA7-9CE2-0ACEFDD62DF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E20A7BE-91F8-4E26-849E-DDF90AF7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B8E419F-A44C-462A-B306-3F4C7123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B6668-A438-4A9C-BDA6-807F7556D0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102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6F16AC9-27B2-4CB4-9033-FA47D673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C7A63-9B7D-4145-BE9B-8F8F3E383B6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523F605-DD61-4E60-8448-3E1D79151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357F877-F0D8-487A-9004-2B187D41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C82EB-1B3C-4854-B83A-BF444076DC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6791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E0DA770-37B6-47BA-A502-438384187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FD27D-1EF6-4E2F-98F4-7200DF8D6FF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E34D2B4-85AB-4253-B419-5A7325FA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023555E-FE75-4C66-ADB7-4B20EC7A8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6EF23A-891F-44FE-A682-3FCD740E8D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687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A473930-28F7-4E51-915F-23690AC7A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CEB93-89ED-4222-8958-CC8D50338C8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FD1512A-1A0A-4FDE-9A46-358D58E3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68EC815-F720-43FD-B57D-6D9590D47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266F2D-D3F2-4461-A2DF-BDF0918375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2238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A54212A-722E-47B9-ADBA-E413DC07D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C3C34-0462-4449-B6EB-4668A8672C3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BAF1358-54E5-4EB8-94F2-C097E9992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3FF6682-FD3A-4A30-8A9B-002F5674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902298-2B77-4B58-BC5A-BC50E8545E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5082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290CA27-F828-45A8-A2D3-542FC5033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81696-66CE-440A-856A-E707DA7B94F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47962AB-DC08-44F3-9A29-F91DD2420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C86C8D1-13DB-4A14-816E-833D7D815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5B464-8D55-4074-806A-57B432461C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4941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89187D3-5397-496B-B491-FDE803128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85E9C-E728-4C5C-BAB3-D4B807A73F1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09F5765-61BC-41FE-AB41-F3367245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60A0DF4-D0D1-4431-9CFD-68987B32F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1E97AE-72B7-441D-A61B-3C78F1486E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7880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739C543-3C33-45F0-84B9-6FB85B1EEB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08AB9F5-B817-4A40-AADA-DA76F7956A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866FA8-E9BE-4957-97B6-95D51CEA70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E6AD115-2D26-4429-B2DE-1CA355995ED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94BF7B1-AF8E-437B-8AF8-61F995CCF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825128-1E02-4475-85B3-0D09E3C1B5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AAB8701-00D2-46FE-8E25-E30DCC6B7CC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グループ化 26">
            <a:extLst>
              <a:ext uri="{FF2B5EF4-FFF2-40B4-BE49-F238E27FC236}">
                <a16:creationId xmlns:a16="http://schemas.microsoft.com/office/drawing/2014/main" id="{CC4F5B6F-75A0-4EAE-9E37-44CD92624428}"/>
              </a:ext>
            </a:extLst>
          </p:cNvPr>
          <p:cNvGrpSpPr>
            <a:grpSpLocks/>
          </p:cNvGrpSpPr>
          <p:nvPr/>
        </p:nvGrpSpPr>
        <p:grpSpPr bwMode="auto">
          <a:xfrm>
            <a:off x="338138" y="642938"/>
            <a:ext cx="7948612" cy="4694237"/>
            <a:chOff x="252711" y="823913"/>
            <a:chExt cx="7948314" cy="5463773"/>
          </a:xfrm>
        </p:grpSpPr>
        <p:grpSp>
          <p:nvGrpSpPr>
            <p:cNvPr id="3" name="グループ化 23">
              <a:extLst>
                <a:ext uri="{FF2B5EF4-FFF2-40B4-BE49-F238E27FC236}">
                  <a16:creationId xmlns:a16="http://schemas.microsoft.com/office/drawing/2014/main" id="{26B9804F-B2A2-4F44-BD02-3731523BB259}"/>
                </a:ext>
              </a:extLst>
            </p:cNvPr>
            <p:cNvGrpSpPr/>
            <p:nvPr/>
          </p:nvGrpSpPr>
          <p:grpSpPr>
            <a:xfrm>
              <a:off x="1357290" y="1000108"/>
              <a:ext cx="6715172" cy="4286280"/>
              <a:chOff x="1142976" y="1071546"/>
              <a:chExt cx="6715172" cy="3714776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7CDF3E99-98E3-45DB-96EB-926C8C65A767}"/>
                  </a:ext>
                </a:extLst>
              </p:cNvPr>
              <p:cNvSpPr/>
              <p:nvPr/>
            </p:nvSpPr>
            <p:spPr>
              <a:xfrm>
                <a:off x="1142976" y="1071546"/>
                <a:ext cx="3357586" cy="18573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花形（</a:t>
                </a:r>
                <a:r>
                  <a:rPr lang="en-US" dirty="0">
                    <a:solidFill>
                      <a:schemeClr val="tx1"/>
                    </a:solidFill>
                  </a:rPr>
                  <a:t> star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2ADB53D7-B102-44B2-A61A-C72251AA538A}"/>
                  </a:ext>
                </a:extLst>
              </p:cNvPr>
              <p:cNvSpPr/>
              <p:nvPr/>
            </p:nvSpPr>
            <p:spPr>
              <a:xfrm>
                <a:off x="1142976" y="2928934"/>
                <a:ext cx="3357586" cy="18573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金の成る木（</a:t>
                </a:r>
                <a:r>
                  <a:rPr lang="en-US" dirty="0">
                    <a:solidFill>
                      <a:schemeClr val="tx1"/>
                    </a:solidFill>
                  </a:rPr>
                  <a:t> cash cow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439EF854-52C5-4565-AB7C-633A7609257A}"/>
                  </a:ext>
                </a:extLst>
              </p:cNvPr>
              <p:cNvSpPr/>
              <p:nvPr/>
            </p:nvSpPr>
            <p:spPr>
              <a:xfrm>
                <a:off x="4500562" y="1071546"/>
                <a:ext cx="3357586" cy="18573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問題児（</a:t>
                </a:r>
                <a:r>
                  <a:rPr lang="en-US" dirty="0">
                    <a:solidFill>
                      <a:schemeClr val="tx1"/>
                    </a:solidFill>
                  </a:rPr>
                  <a:t> question mark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9EDE3886-E93C-45BE-9189-8D020B735DE5}"/>
                  </a:ext>
                </a:extLst>
              </p:cNvPr>
              <p:cNvSpPr/>
              <p:nvPr/>
            </p:nvSpPr>
            <p:spPr>
              <a:xfrm>
                <a:off x="4500562" y="2928934"/>
                <a:ext cx="3357586" cy="18573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負け犬（</a:t>
                </a:r>
                <a:r>
                  <a:rPr lang="en-US" dirty="0">
                    <a:solidFill>
                      <a:schemeClr val="tx1"/>
                    </a:solidFill>
                  </a:rPr>
                  <a:t>dogs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</p:grpSp>
        <p:sp>
          <p:nvSpPr>
            <p:cNvPr id="16" name="上矢印 15">
              <a:extLst>
                <a:ext uri="{FF2B5EF4-FFF2-40B4-BE49-F238E27FC236}">
                  <a16:creationId xmlns:a16="http://schemas.microsoft.com/office/drawing/2014/main" id="{370E3118-5F0B-4D9B-A471-FD1B5FD7D825}"/>
                </a:ext>
              </a:extLst>
            </p:cNvPr>
            <p:cNvSpPr/>
            <p:nvPr/>
          </p:nvSpPr>
          <p:spPr>
            <a:xfrm>
              <a:off x="571786" y="1285849"/>
              <a:ext cx="500044" cy="3643748"/>
            </a:xfrm>
            <a:prstGeom prst="up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8" name="上矢印 17">
              <a:extLst>
                <a:ext uri="{FF2B5EF4-FFF2-40B4-BE49-F238E27FC236}">
                  <a16:creationId xmlns:a16="http://schemas.microsoft.com/office/drawing/2014/main" id="{B31EC584-8030-4963-AB32-E8A75BA92B30}"/>
                </a:ext>
              </a:extLst>
            </p:cNvPr>
            <p:cNvSpPr/>
            <p:nvPr/>
          </p:nvSpPr>
          <p:spPr>
            <a:xfrm rot="5400000" flipV="1">
              <a:off x="4436856" y="2737162"/>
              <a:ext cx="500739" cy="6027512"/>
            </a:xfrm>
            <a:prstGeom prst="up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E6273EDA-46A5-4488-8983-950E6CB2023C}"/>
                </a:ext>
              </a:extLst>
            </p:cNvPr>
            <p:cNvSpPr txBox="1"/>
            <p:nvPr/>
          </p:nvSpPr>
          <p:spPr>
            <a:xfrm>
              <a:off x="571786" y="823913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44E3853B-5854-4442-9411-1F8B8A6F6EA2}"/>
                </a:ext>
              </a:extLst>
            </p:cNvPr>
            <p:cNvSpPr txBox="1"/>
            <p:nvPr/>
          </p:nvSpPr>
          <p:spPr>
            <a:xfrm>
              <a:off x="571786" y="4966551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1AB4E09-C513-40E1-A7A1-29FFC0B6A4AE}"/>
                </a:ext>
              </a:extLst>
            </p:cNvPr>
            <p:cNvSpPr txBox="1"/>
            <p:nvPr/>
          </p:nvSpPr>
          <p:spPr>
            <a:xfrm>
              <a:off x="1200412" y="5519025"/>
              <a:ext cx="495281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2C04FDA7-83FC-4C3F-820C-3DDFCD8E9E58}"/>
                </a:ext>
              </a:extLst>
            </p:cNvPr>
            <p:cNvSpPr txBox="1"/>
            <p:nvPr/>
          </p:nvSpPr>
          <p:spPr>
            <a:xfrm>
              <a:off x="7707332" y="5519025"/>
              <a:ext cx="493693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065" name="テキスト ボックス 34">
              <a:extLst>
                <a:ext uri="{FF2B5EF4-FFF2-40B4-BE49-F238E27FC236}">
                  <a16:creationId xmlns:a16="http://schemas.microsoft.com/office/drawing/2014/main" id="{D354EA92-A36E-48CB-9CF5-8276F50AE1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711" y="2552700"/>
              <a:ext cx="461665" cy="1450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chemeClr val="accent2"/>
                  </a:solidFill>
                </a:rPr>
                <a:t>市場成長率</a:t>
              </a:r>
            </a:p>
          </p:txBody>
        </p:sp>
        <p:sp>
          <p:nvSpPr>
            <p:cNvPr id="2066" name="テキスト ボックス 35">
              <a:extLst>
                <a:ext uri="{FF2B5EF4-FFF2-40B4-BE49-F238E27FC236}">
                  <a16:creationId xmlns:a16="http://schemas.microsoft.com/office/drawing/2014/main" id="{CD958B8F-913D-4723-A774-7A114B02F3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500" y="5857875"/>
              <a:ext cx="2425664" cy="429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chemeClr val="accent2"/>
                  </a:solidFill>
                </a:rPr>
                <a:t>相対的マーケットシェア</a:t>
              </a:r>
            </a:p>
          </p:txBody>
        </p:sp>
      </p:grp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F121DB1-7D33-4C00-B7E7-862A9C008842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79247FB-9B1F-44C8-809B-60C107940232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5D6C4821-2739-413D-968E-33301EBBE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930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PPM</a:t>
            </a:r>
            <a:r>
              <a:rPr lang="ja-JP" altLang="en-US" sz="2500" b="1">
                <a:latin typeface="Calibri" panose="020F0502020204030204" pitchFamily="34" charset="0"/>
              </a:rPr>
              <a:t> 分析（</a:t>
            </a:r>
            <a:r>
              <a:rPr lang="en-US" altLang="ja-JP" sz="2500" b="1">
                <a:latin typeface="Calibri" panose="020F0502020204030204" pitchFamily="34" charset="0"/>
              </a:rPr>
              <a:t>BCG</a:t>
            </a:r>
            <a:r>
              <a:rPr lang="ja-JP" altLang="en-US" sz="2500" b="1">
                <a:latin typeface="Calibri" panose="020F0502020204030204" pitchFamily="34" charset="0"/>
              </a:rPr>
              <a:t>マトリックス）</a:t>
            </a:r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4E1A2925-EC74-4B5B-88E0-3DBD3FEFAC78}"/>
              </a:ext>
            </a:extLst>
          </p:cNvPr>
          <p:cNvSpPr/>
          <p:nvPr/>
        </p:nvSpPr>
        <p:spPr>
          <a:xfrm>
            <a:off x="2143125" y="2928938"/>
            <a:ext cx="1439863" cy="143986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9" name="円/楕円 28">
            <a:extLst>
              <a:ext uri="{FF2B5EF4-FFF2-40B4-BE49-F238E27FC236}">
                <a16:creationId xmlns:a16="http://schemas.microsoft.com/office/drawing/2014/main" id="{50F44341-CA1E-43B5-B9AB-6EE39713249A}"/>
              </a:ext>
            </a:extLst>
          </p:cNvPr>
          <p:cNvSpPr/>
          <p:nvPr/>
        </p:nvSpPr>
        <p:spPr>
          <a:xfrm>
            <a:off x="5643563" y="3071813"/>
            <a:ext cx="1143000" cy="115093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B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53CCEB95-49E7-4C4E-95FE-8879B1C521A0}"/>
              </a:ext>
            </a:extLst>
          </p:cNvPr>
          <p:cNvSpPr/>
          <p:nvPr/>
        </p:nvSpPr>
        <p:spPr>
          <a:xfrm>
            <a:off x="3492500" y="1214438"/>
            <a:ext cx="1079500" cy="10795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C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7F8E3B62-A16D-4FA7-B6E4-A08A9DF5569C}"/>
              </a:ext>
            </a:extLst>
          </p:cNvPr>
          <p:cNvSpPr/>
          <p:nvPr/>
        </p:nvSpPr>
        <p:spPr>
          <a:xfrm>
            <a:off x="571500" y="5357813"/>
            <a:ext cx="8215313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43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PPM分析（プロダクト・ポートフォリオ・マネジメント分析）、BCGマトリックスのテンプレートです。コメント記載欄が設けてあるタイプです。企画書・提案書などにご活用下さい。</dc:description>
  <cp:revision>9</cp:revision>
  <dcterms:created xsi:type="dcterms:W3CDTF">2009-02-20T09:16:29Z</dcterms:created>
  <dcterms:modified xsi:type="dcterms:W3CDTF">2021-08-07T23:53:46Z</dcterms:modified>
</cp:coreProperties>
</file>