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99"/>
    <a:srgbClr val="FFFFCC"/>
    <a:srgbClr val="FFCC99"/>
    <a:srgbClr val="6666FF"/>
    <a:srgbClr val="0066FF"/>
    <a:srgbClr val="0000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3012BAD-6A6A-4D29-B8C7-263B79594B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670FD17-883E-4977-8240-26C9B1A3DA1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120C126-EA89-46A5-BDBE-5ECEBC57E0E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405A6A1-6451-4FA3-B56A-242F90829D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50ECD691-D468-4A1D-A137-50AD1A3873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42EAA62-5034-40FB-BD8A-4449D92A0AA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E4FE177-9E9F-472C-AF40-2EF86597AA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1C8C584-35DE-4A3C-95B8-05842BF3B53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9FE46F40-BA42-4ED2-9B96-0A1814573F6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B94B90C1-D1A4-4927-8A9E-9528712088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5BA63038-E3C9-4125-BB3F-A94840AA6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07B88D5-6EC4-4DAE-AA3B-66E77C57B59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555875D-9982-46B0-8CE1-A9E24CF83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74DEC-8F62-44C5-8B33-EC1A673337B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E10BA09-05BA-47AB-8579-DAEF2AC4F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B3BA084-2170-4AE2-BD0B-A497FC7FE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BAAEB2-E464-4EA3-B37D-CA30EFA258A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803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0AD4CDF-72B4-4057-9F68-291308EA8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2E3A1-2FA7-4D60-AC8A-92DB4CA2B08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FC62621-9D92-45C4-8FAF-EEC148AB7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FF50955-7C46-4883-A792-F63FB48F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5072D-B6E7-45BA-A09B-0921E5D7ED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4814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3D97F5F-0136-4159-990A-98478AF8E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D2FDE-A8FF-49AD-9FC3-275889D5DB0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840DDBF-BFFC-472B-8E97-707BA36AB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6BB1DCB-9E43-4CC3-B40A-F85D2003F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058C1-D303-4F48-B7DA-023B3FF82BA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9316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46DB25F-7BE9-48EC-BD20-3D2C97C5E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A2416-72E0-48F5-95DC-BDF2BFB5073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8991832-2388-4D6D-9DA0-EE86C097D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EE0F815-5C0A-4294-8EB3-387A15EF1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921639-25C4-4CCF-BAB3-EB40C21E704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113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ECB4468-1FDE-4C52-9036-9AAE8D8CF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4BD95-A6AB-46EC-B75E-17B8DED197A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713E701-21A2-4845-B0BE-CC4D0E8F1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AF5B351-6DC6-4BB3-8F3E-21CC17EC4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5BA29B-E16E-401C-90D0-CF2C9C0F7E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9950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B741439-3E29-4F83-AEEC-63C5A3375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6441D-DAED-4374-9B77-79BC8477587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4C03F03-3354-40CE-BFC3-E2E30CDDF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37DC010-01DE-486B-A7C2-A701BF09F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9069D-B370-4D99-A4A0-12499BFC4D7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3574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E4A142F-FF24-4C7F-93D7-663C318B1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87EEC-DC13-4E85-9CAE-A37E5DEAA18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D5A07E52-7889-4184-AB29-1AAAF7116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C05B465-0D77-42EE-9722-23F9B7449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5D725-F920-496B-8382-BE788039722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6966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EA379123-8FC7-42E6-8435-79C87B501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47774-8DC1-449D-B1E5-D3D57B97D8D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0B49E04-91D6-41E4-9915-2710255FB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461ECDF-5669-4FF6-A1E7-64CC5D7A8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1E4890-865B-4C4A-B831-BDC2995BE27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68693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05CA447F-DA2C-46AC-B97E-540CB2FCE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5241B-BE93-4F98-8E89-33A3DAC1D6F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EF5FFEC1-DE47-4B74-B331-49EA6F54B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4270F4FE-D3EA-4A34-84AC-05B810289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D961F-1084-456B-BBB2-C3456457B5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4728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A93DE8C-1FE1-4540-916D-5626B0569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9A01A-B9F3-4CBA-9914-60B430CA99D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6438D03-E521-4EE9-9284-111B1143E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5B2BC3F-A737-4CC3-B4EF-31DB9B6A6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8DF1A-5539-42F5-8BE2-302B755610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8663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161F16D-91D2-48B4-8317-155AEB675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B5919-C413-402C-9A38-343EC1D9ED3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30326D7-710C-412C-A3D2-5027AF822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2265B30-177C-498E-9C98-22A321A56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0B8CD-27D8-43CE-AB33-5968DD02354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6868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DA2146B-1FB7-4B29-82BC-CE7BF532DC1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B2B82E10-1110-4A58-B36F-FC464DB97E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3007DA1-4F93-4050-939E-5EF2D9DE8A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5BBB369-F60E-4CFA-A935-B329D39B1AC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E93AF1E-FB41-452C-8E22-3D82377F6C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3757B37-E218-47BC-8C10-B9142B74C8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58A6A0A-2753-4984-82C4-988CA686063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グループ化 26">
            <a:extLst>
              <a:ext uri="{FF2B5EF4-FFF2-40B4-BE49-F238E27FC236}">
                <a16:creationId xmlns:a16="http://schemas.microsoft.com/office/drawing/2014/main" id="{27DC59FF-24F7-47D4-84B3-068EF80CD26C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642938"/>
            <a:ext cx="7948612" cy="4643437"/>
            <a:chOff x="252413" y="823912"/>
            <a:chExt cx="7948612" cy="5403857"/>
          </a:xfrm>
        </p:grpSpPr>
        <p:grpSp>
          <p:nvGrpSpPr>
            <p:cNvPr id="3" name="グループ化 23">
              <a:extLst>
                <a:ext uri="{FF2B5EF4-FFF2-40B4-BE49-F238E27FC236}">
                  <a16:creationId xmlns:a16="http://schemas.microsoft.com/office/drawing/2014/main" id="{0B09D993-3BE8-4F75-B6A2-4CA7A37FADA9}"/>
                </a:ext>
              </a:extLst>
            </p:cNvPr>
            <p:cNvGrpSpPr/>
            <p:nvPr/>
          </p:nvGrpSpPr>
          <p:grpSpPr>
            <a:xfrm>
              <a:off x="1357290" y="1000107"/>
              <a:ext cx="6715172" cy="4286286"/>
              <a:chOff x="1142976" y="1071546"/>
              <a:chExt cx="6715172" cy="3714776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232DBCF8-2E4B-4B22-8313-53E22C01FE0D}"/>
                  </a:ext>
                </a:extLst>
              </p:cNvPr>
              <p:cNvSpPr/>
              <p:nvPr/>
            </p:nvSpPr>
            <p:spPr>
              <a:xfrm>
                <a:off x="1142976" y="1071546"/>
                <a:ext cx="3357586" cy="1857388"/>
              </a:xfrm>
              <a:prstGeom prst="rect">
                <a:avLst/>
              </a:prstGeom>
              <a:grp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花形（</a:t>
                </a:r>
                <a:r>
                  <a:rPr lang="en-US" dirty="0">
                    <a:solidFill>
                      <a:schemeClr val="tx1"/>
                    </a:solidFill>
                  </a:rPr>
                  <a:t> star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6602034B-E35E-4A9D-B35F-114C9E9E811A}"/>
                  </a:ext>
                </a:extLst>
              </p:cNvPr>
              <p:cNvSpPr/>
              <p:nvPr/>
            </p:nvSpPr>
            <p:spPr>
              <a:xfrm>
                <a:off x="1142976" y="2928934"/>
                <a:ext cx="3357586" cy="1857388"/>
              </a:xfrm>
              <a:prstGeom prst="rect">
                <a:avLst/>
              </a:prstGeom>
              <a:grp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金の成る木（</a:t>
                </a:r>
                <a:r>
                  <a:rPr lang="en-US" dirty="0">
                    <a:solidFill>
                      <a:schemeClr val="tx1"/>
                    </a:solidFill>
                  </a:rPr>
                  <a:t> cash cow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01F0CF9A-BC9A-4A21-B307-B6FB6BD52BFE}"/>
                  </a:ext>
                </a:extLst>
              </p:cNvPr>
              <p:cNvSpPr/>
              <p:nvPr/>
            </p:nvSpPr>
            <p:spPr>
              <a:xfrm>
                <a:off x="4500562" y="1071546"/>
                <a:ext cx="3357586" cy="1857388"/>
              </a:xfrm>
              <a:prstGeom prst="rect">
                <a:avLst/>
              </a:prstGeom>
              <a:grp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問題児（</a:t>
                </a:r>
                <a:r>
                  <a:rPr lang="en-US" dirty="0">
                    <a:solidFill>
                      <a:schemeClr val="tx1"/>
                    </a:solidFill>
                  </a:rPr>
                  <a:t> question mark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0AE78EF5-B7E3-4E92-9C18-4BDD0574A79E}"/>
                  </a:ext>
                </a:extLst>
              </p:cNvPr>
              <p:cNvSpPr/>
              <p:nvPr/>
            </p:nvSpPr>
            <p:spPr>
              <a:xfrm>
                <a:off x="4500562" y="2928934"/>
                <a:ext cx="3357586" cy="1857388"/>
              </a:xfrm>
              <a:prstGeom prst="rect">
                <a:avLst/>
              </a:prstGeom>
              <a:grpFill/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負け犬（</a:t>
                </a:r>
                <a:r>
                  <a:rPr lang="en-US" dirty="0">
                    <a:solidFill>
                      <a:schemeClr val="tx1"/>
                    </a:solidFill>
                  </a:rPr>
                  <a:t>dogs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</p:grpSp>
        <p:sp>
          <p:nvSpPr>
            <p:cNvPr id="16" name="上矢印 15">
              <a:extLst>
                <a:ext uri="{FF2B5EF4-FFF2-40B4-BE49-F238E27FC236}">
                  <a16:creationId xmlns:a16="http://schemas.microsoft.com/office/drawing/2014/main" id="{F31F93D1-BB80-4CB6-979F-3F11902FA092}"/>
                </a:ext>
              </a:extLst>
            </p:cNvPr>
            <p:cNvSpPr/>
            <p:nvPr/>
          </p:nvSpPr>
          <p:spPr>
            <a:xfrm>
              <a:off x="571500" y="1285780"/>
              <a:ext cx="500063" cy="3643216"/>
            </a:xfrm>
            <a:prstGeom prst="upArrow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8" name="上矢印 17">
              <a:extLst>
                <a:ext uri="{FF2B5EF4-FFF2-40B4-BE49-F238E27FC236}">
                  <a16:creationId xmlns:a16="http://schemas.microsoft.com/office/drawing/2014/main" id="{9C0976B9-9A46-4269-A610-BB1D0E595D9A}"/>
                </a:ext>
              </a:extLst>
            </p:cNvPr>
            <p:cNvSpPr/>
            <p:nvPr/>
          </p:nvSpPr>
          <p:spPr>
            <a:xfrm rot="5400000" flipV="1">
              <a:off x="4436761" y="2736329"/>
              <a:ext cx="500666" cy="6027738"/>
            </a:xfrm>
            <a:prstGeom prst="upArrow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4C366660-D71D-492B-835D-7F78F18B6CC8}"/>
                </a:ext>
              </a:extLst>
            </p:cNvPr>
            <p:cNvSpPr txBox="1"/>
            <p:nvPr/>
          </p:nvSpPr>
          <p:spPr>
            <a:xfrm>
              <a:off x="571500" y="823912"/>
              <a:ext cx="493713" cy="46186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485DB56A-BF33-446A-8EF4-1824BC1EB189}"/>
                </a:ext>
              </a:extLst>
            </p:cNvPr>
            <p:cNvSpPr txBox="1"/>
            <p:nvPr/>
          </p:nvSpPr>
          <p:spPr>
            <a:xfrm>
              <a:off x="571500" y="4967793"/>
              <a:ext cx="493713" cy="46186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8562A204-F192-4B24-948B-319059D0467E}"/>
                </a:ext>
              </a:extLst>
            </p:cNvPr>
            <p:cNvSpPr txBox="1"/>
            <p:nvPr/>
          </p:nvSpPr>
          <p:spPr>
            <a:xfrm>
              <a:off x="1200150" y="5520188"/>
              <a:ext cx="495300" cy="46186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013632C9-AEC1-4A2D-8A9A-50D288B5FF14}"/>
                </a:ext>
              </a:extLst>
            </p:cNvPr>
            <p:cNvSpPr txBox="1"/>
            <p:nvPr/>
          </p:nvSpPr>
          <p:spPr>
            <a:xfrm>
              <a:off x="7707313" y="5520188"/>
              <a:ext cx="493712" cy="46186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2065" name="テキスト ボックス 34">
              <a:extLst>
                <a:ext uri="{FF2B5EF4-FFF2-40B4-BE49-F238E27FC236}">
                  <a16:creationId xmlns:a16="http://schemas.microsoft.com/office/drawing/2014/main" id="{B634BC65-D2C5-4E07-8820-119D7AC545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413" y="2552701"/>
              <a:ext cx="461962" cy="1247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solidFill>
                    <a:schemeClr val="accent1"/>
                  </a:solidFill>
                </a:rPr>
                <a:t>市場成長率</a:t>
              </a:r>
            </a:p>
          </p:txBody>
        </p:sp>
        <p:sp>
          <p:nvSpPr>
            <p:cNvPr id="2066" name="テキスト ボックス 35">
              <a:extLst>
                <a:ext uri="{FF2B5EF4-FFF2-40B4-BE49-F238E27FC236}">
                  <a16:creationId xmlns:a16="http://schemas.microsoft.com/office/drawing/2014/main" id="{7260CA59-A7CE-4110-8D9E-1EDFEC3BAC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2500" y="5857880"/>
              <a:ext cx="2425700" cy="369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solidFill>
                    <a:schemeClr val="accent1"/>
                  </a:solidFill>
                </a:rPr>
                <a:t>相対的マーケットシェア</a:t>
              </a:r>
            </a:p>
          </p:txBody>
        </p:sp>
      </p:grp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5815111D-7851-402E-8523-A1E25530052C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E260C859-F150-4253-97C1-A256243ACAF4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8B67FD8B-4412-41E8-8829-895802C0C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9306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PPM</a:t>
            </a:r>
            <a:r>
              <a:rPr lang="ja-JP" altLang="en-US" sz="2500" b="1">
                <a:latin typeface="Calibri" panose="020F0502020204030204" pitchFamily="34" charset="0"/>
              </a:rPr>
              <a:t> 分析（</a:t>
            </a:r>
            <a:r>
              <a:rPr lang="en-US" altLang="ja-JP" sz="2500" b="1">
                <a:latin typeface="Calibri" panose="020F0502020204030204" pitchFamily="34" charset="0"/>
              </a:rPr>
              <a:t>BCG</a:t>
            </a:r>
            <a:r>
              <a:rPr lang="ja-JP" altLang="en-US" sz="2500" b="1">
                <a:latin typeface="Calibri" panose="020F0502020204030204" pitchFamily="34" charset="0"/>
              </a:rPr>
              <a:t>マトリックス）</a:t>
            </a:r>
          </a:p>
        </p:txBody>
      </p:sp>
      <p:sp>
        <p:nvSpPr>
          <p:cNvPr id="28" name="円/楕円 27">
            <a:extLst>
              <a:ext uri="{FF2B5EF4-FFF2-40B4-BE49-F238E27FC236}">
                <a16:creationId xmlns:a16="http://schemas.microsoft.com/office/drawing/2014/main" id="{464C5B3D-6D28-482B-9DC0-62AAA913FF32}"/>
              </a:ext>
            </a:extLst>
          </p:cNvPr>
          <p:cNvSpPr/>
          <p:nvPr/>
        </p:nvSpPr>
        <p:spPr>
          <a:xfrm>
            <a:off x="2143125" y="2928938"/>
            <a:ext cx="1439863" cy="143986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製品</a:t>
            </a: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9" name="円/楕円 28">
            <a:extLst>
              <a:ext uri="{FF2B5EF4-FFF2-40B4-BE49-F238E27FC236}">
                <a16:creationId xmlns:a16="http://schemas.microsoft.com/office/drawing/2014/main" id="{82ADD0A1-D54F-4549-8445-23E61628C325}"/>
              </a:ext>
            </a:extLst>
          </p:cNvPr>
          <p:cNvSpPr/>
          <p:nvPr/>
        </p:nvSpPr>
        <p:spPr>
          <a:xfrm>
            <a:off x="5643563" y="3071813"/>
            <a:ext cx="1143000" cy="1150937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製品</a:t>
            </a:r>
            <a:r>
              <a:rPr lang="en-US" altLang="ja-JP" b="1" dirty="0">
                <a:solidFill>
                  <a:schemeClr val="bg1"/>
                </a:solidFill>
              </a:rPr>
              <a:t>B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31" name="円/楕円 30">
            <a:extLst>
              <a:ext uri="{FF2B5EF4-FFF2-40B4-BE49-F238E27FC236}">
                <a16:creationId xmlns:a16="http://schemas.microsoft.com/office/drawing/2014/main" id="{EDDD199B-98C8-402D-BE2F-AA4489823C6C}"/>
              </a:ext>
            </a:extLst>
          </p:cNvPr>
          <p:cNvSpPr/>
          <p:nvPr/>
        </p:nvSpPr>
        <p:spPr>
          <a:xfrm>
            <a:off x="3492500" y="1214438"/>
            <a:ext cx="1079500" cy="10795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製品</a:t>
            </a:r>
            <a:r>
              <a:rPr lang="en-US" altLang="ja-JP" b="1" dirty="0">
                <a:solidFill>
                  <a:schemeClr val="bg1"/>
                </a:solidFill>
              </a:rPr>
              <a:t>C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B78B3BBF-EFCC-400F-BA3E-71182BB74318}"/>
              </a:ext>
            </a:extLst>
          </p:cNvPr>
          <p:cNvSpPr/>
          <p:nvPr/>
        </p:nvSpPr>
        <p:spPr>
          <a:xfrm>
            <a:off x="571500" y="5357813"/>
            <a:ext cx="8215313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43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PPM分析（プロダクト・ポートフォリオ・マネジメント分析）、BCGマトリックスのテンプレートです。コメント記載欄が設けてあるタイプです。企画書・提案書などにご活用下さい。</dc:description>
  <cp:revision>17</cp:revision>
  <dcterms:created xsi:type="dcterms:W3CDTF">2009-02-20T09:16:29Z</dcterms:created>
  <dcterms:modified xsi:type="dcterms:W3CDTF">2021-08-07T23:53:18Z</dcterms:modified>
</cp:coreProperties>
</file>