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FFCC"/>
    <a:srgbClr val="FFCC99"/>
    <a:srgbClr val="6666FF"/>
    <a:srgbClr val="0066FF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D7BDD09-9F0C-4460-A4D7-6C41787EF6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B729EAF-B280-46BD-B80F-C90D30AD219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7E70D6A-E0AD-4F88-8C76-413EDDD9537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1BFCB43-11C0-46ED-827D-052B2351FC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C730C33-6461-40D1-AB66-17E315197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BAB2FDD-7A4D-4868-8277-CA60223B92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A8EB73C-0850-44C6-BBD0-8B1E6FB7B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16EAFB3-9603-418B-8203-7D271077F17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29637F9-5E6E-4F06-99E2-0AFBC726F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C636B89-8CDD-4EC6-96F2-26703649D7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9914B443-1A65-4214-B978-FCB031756F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C13AFAD-E9F9-42F3-A1D9-4E6AA401E8F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1A89B39-4591-4E08-BCD2-F82EB6F3A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F741A-A389-49BB-BC17-EF72D16C66D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2EE6273-CAB3-497D-B8E7-F69DAA19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11E45BA-35BA-42E8-B104-39BC6A93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1A86C-D0C8-4ACE-A136-27AA8D6E0D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855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863B9DE-167D-48D3-9963-CBA822A4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58EB1-5C1A-4407-A3E3-8901AFF4A4E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E87F09-F291-4FD1-994D-81BAD892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C5DD63B-BB03-46A7-9AD9-119DDB3C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8C1AF-F8E9-478A-9EEE-94CDE7A563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613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B023C47-F958-4B3C-BE20-51C1765E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67A4-8E02-4EDC-8A62-814EB0EA348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B0967F-3F4C-4613-8428-8F199A49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85F48CC-D40C-4C43-B92D-E642F951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BA326-5DAC-4535-9B2D-66F5E6B67B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552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C0637F8-CA7F-4FA0-A4FA-2B4FCB6B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EE61-39E9-49E8-AA4D-B594131C660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7CF65AE-8728-4621-A477-1A4329EA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847ABF0-78E3-41E2-8059-14E615021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A6383-7B79-4835-94A0-8C5911DF4F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304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E7A4FFF-A2A7-4985-8DED-2720C9E7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3368B-7415-497C-985F-EFF18A36520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B938D0-788A-433D-AE9B-87BB068C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BB9ED31-D4D6-42BA-AC67-BDBF42A3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AD155-7081-4B45-8EE1-9C6A244314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248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EA1C0A0-C53B-46FC-8050-1083150E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F5E9-1516-4F78-829A-83993BD4EEF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666C5BB-5A60-4109-9EC9-A60290EA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9DEEADF-77DC-4509-8EA1-D2D07C09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3153-60EE-44AE-97AF-6942C78202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91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25A0998-7118-425C-9C60-133A177FA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34B7-F100-4C76-AE5D-E7A1195059E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ADA250B0-415A-4E42-A06D-525ACE7D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1B15EF6D-2232-4177-9A8F-15D30A14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7F9C-94D0-4BBF-AE22-472011E70B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781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8D1C1D37-DAF1-441C-A11A-8CC0678B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DD151-60CE-4045-B1C9-9AEB3D0B760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BA7A733-EA82-47B2-B9DF-8132DEBEE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4EAEF96-4555-4BF0-B84B-7702915A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0ADDA-A1F6-41D3-A03B-B0406DE0B3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445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E6F74F8-3B5A-4999-82D4-3A001103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54A1E-74A7-4821-B987-0BDE9FF2800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8025341-743A-43DF-9147-94877A8EE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560FCBA5-BC2F-435A-98AE-6C2B1787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B77BC-2493-433C-A899-0490E3A94E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708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F2492AC-83BE-49BC-9B4B-CFF128AF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5F0C-6E3B-4EDD-ADB8-92BA785C8CF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FAAA746-0E55-4C11-A4B7-2CAF7DF3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8B22339-9DBE-4368-834B-01C9DE38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4B014-60F7-4FCE-AC3A-88A0914033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487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268589B-56E0-4A33-91C7-EC441FA3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1EE8C-4336-441D-B935-90BBFA66A44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7207097-ADD0-4EE6-818F-38B82CF9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3F339D6-F07F-45A6-80D3-45F9F660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FC61B-7AC0-49EA-B775-6A6DBBB6D8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9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973260C4-9B63-4711-8E03-C854D1177E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FD4484F-ECDE-40CE-9A19-6803FE9F65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13489BC-4B31-42E7-BC7E-5503E9E27E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F50548-E021-4BF7-84E4-9EC3BC027B1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DE940E-FD33-49FE-91F7-27032C6AD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C639851-66B4-40D4-8541-CFCCCB515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19CB047-CAAD-46DA-91E8-629E2CD90BA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グループ化 23">
            <a:extLst>
              <a:ext uri="{FF2B5EF4-FFF2-40B4-BE49-F238E27FC236}">
                <a16:creationId xmlns:a16="http://schemas.microsoft.com/office/drawing/2014/main" id="{66CD54B1-2FFC-47AA-99C9-9EBA4B3F19E1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642938"/>
            <a:ext cx="7948612" cy="4694237"/>
            <a:chOff x="252711" y="823913"/>
            <a:chExt cx="7948314" cy="5463773"/>
          </a:xfrm>
        </p:grpSpPr>
        <p:grpSp>
          <p:nvGrpSpPr>
            <p:cNvPr id="2058" name="グループ化 23">
              <a:extLst>
                <a:ext uri="{FF2B5EF4-FFF2-40B4-BE49-F238E27FC236}">
                  <a16:creationId xmlns:a16="http://schemas.microsoft.com/office/drawing/2014/main" id="{2A6625B7-D2FB-4643-833C-BDD41C17C7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7313" y="1000125"/>
              <a:ext cx="6715125" cy="4286250"/>
              <a:chOff x="1142976" y="1071546"/>
              <a:chExt cx="6715172" cy="3714776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DCC01A76-334C-4D54-81C9-B05D1905721A}"/>
                  </a:ext>
                </a:extLst>
              </p:cNvPr>
              <p:cNvSpPr/>
              <p:nvPr/>
            </p:nvSpPr>
            <p:spPr>
              <a:xfrm>
                <a:off x="1143233" y="107095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花形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star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41B9A2F0-96B6-41F1-9F61-CEC8679CD12B}"/>
                  </a:ext>
                </a:extLst>
              </p:cNvPr>
              <p:cNvSpPr/>
              <p:nvPr/>
            </p:nvSpPr>
            <p:spPr>
              <a:xfrm>
                <a:off x="1143233" y="2928569"/>
                <a:ext cx="3357460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金の成る木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cash cow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C3BB256-A348-4542-AD8A-0795BE273DBE}"/>
                  </a:ext>
                </a:extLst>
              </p:cNvPr>
              <p:cNvSpPr/>
              <p:nvPr/>
            </p:nvSpPr>
            <p:spPr>
              <a:xfrm>
                <a:off x="4500692" y="107095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問題児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 question mark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C1B21F4D-1B09-439B-A338-0788B5F205C7}"/>
                  </a:ext>
                </a:extLst>
              </p:cNvPr>
              <p:cNvSpPr/>
              <p:nvPr/>
            </p:nvSpPr>
            <p:spPr>
              <a:xfrm>
                <a:off x="4500692" y="2928569"/>
                <a:ext cx="3357461" cy="185761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負け犬</a:t>
                </a:r>
                <a:endParaRPr lang="en-US" altLang="ja-JP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（</a:t>
                </a:r>
                <a:r>
                  <a:rPr lang="en-US" dirty="0">
                    <a:solidFill>
                      <a:schemeClr val="tx1"/>
                    </a:solidFill>
                  </a:rPr>
                  <a:t>dogs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</p:grpSp>
        <p:sp>
          <p:nvSpPr>
            <p:cNvPr id="27" name="上矢印 26">
              <a:extLst>
                <a:ext uri="{FF2B5EF4-FFF2-40B4-BE49-F238E27FC236}">
                  <a16:creationId xmlns:a16="http://schemas.microsoft.com/office/drawing/2014/main" id="{BA5341BE-02E3-4630-BCEE-363E621F35E0}"/>
                </a:ext>
              </a:extLst>
            </p:cNvPr>
            <p:cNvSpPr/>
            <p:nvPr/>
          </p:nvSpPr>
          <p:spPr>
            <a:xfrm>
              <a:off x="571786" y="1285849"/>
              <a:ext cx="500044" cy="3643748"/>
            </a:xfrm>
            <a:prstGeom prst="upArrow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" name="上矢印 29">
              <a:extLst>
                <a:ext uri="{FF2B5EF4-FFF2-40B4-BE49-F238E27FC236}">
                  <a16:creationId xmlns:a16="http://schemas.microsoft.com/office/drawing/2014/main" id="{E021A4C0-CB76-44AA-89B7-9CE85BB22B27}"/>
                </a:ext>
              </a:extLst>
            </p:cNvPr>
            <p:cNvSpPr/>
            <p:nvPr/>
          </p:nvSpPr>
          <p:spPr>
            <a:xfrm rot="5400000" flipV="1">
              <a:off x="4436856" y="2737162"/>
              <a:ext cx="500739" cy="6027512"/>
            </a:xfrm>
            <a:prstGeom prst="upArrow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D3898F0-77D3-4307-A49C-79CC2693A06C}"/>
                </a:ext>
              </a:extLst>
            </p:cNvPr>
            <p:cNvSpPr txBox="1"/>
            <p:nvPr/>
          </p:nvSpPr>
          <p:spPr>
            <a:xfrm>
              <a:off x="571786" y="823913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D6C7D6B-E245-4118-9AB2-22D01AC65068}"/>
                </a:ext>
              </a:extLst>
            </p:cNvPr>
            <p:cNvSpPr txBox="1"/>
            <p:nvPr/>
          </p:nvSpPr>
          <p:spPr>
            <a:xfrm>
              <a:off x="571786" y="4966551"/>
              <a:ext cx="493694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FD92489-F789-4AEC-96C8-6EF49F3B4BB9}"/>
                </a:ext>
              </a:extLst>
            </p:cNvPr>
            <p:cNvSpPr txBox="1"/>
            <p:nvPr/>
          </p:nvSpPr>
          <p:spPr>
            <a:xfrm>
              <a:off x="1200412" y="5519025"/>
              <a:ext cx="495281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3027B24A-C0E6-4733-83E7-989394221AD8}"/>
                </a:ext>
              </a:extLst>
            </p:cNvPr>
            <p:cNvSpPr txBox="1"/>
            <p:nvPr/>
          </p:nvSpPr>
          <p:spPr>
            <a:xfrm>
              <a:off x="7707332" y="5519025"/>
              <a:ext cx="493693" cy="4619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2063" name="テキスト ボックス 31">
              <a:extLst>
                <a:ext uri="{FF2B5EF4-FFF2-40B4-BE49-F238E27FC236}">
                  <a16:creationId xmlns:a16="http://schemas.microsoft.com/office/drawing/2014/main" id="{EC591D54-D66B-474C-93F3-4F06C9564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711" y="2553400"/>
              <a:ext cx="461945" cy="1450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>
                <a:defRPr/>
              </a:pPr>
              <a:r>
                <a:rPr lang="ja-JP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市場成長率</a:t>
              </a:r>
            </a:p>
          </p:txBody>
        </p:sp>
        <p:sp>
          <p:nvSpPr>
            <p:cNvPr id="2064" name="テキスト ボックス 32">
              <a:extLst>
                <a:ext uri="{FF2B5EF4-FFF2-40B4-BE49-F238E27FC236}">
                  <a16:creationId xmlns:a16="http://schemas.microsoft.com/office/drawing/2014/main" id="{FDC7F310-B061-49C1-851A-EDC13EEC4C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677" y="5857163"/>
              <a:ext cx="2425609" cy="430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相対的マーケットシェア</a:t>
              </a:r>
            </a:p>
          </p:txBody>
        </p:sp>
      </p:grp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342B6D6C-5DAB-4ADE-A040-8EC5260D573B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724E5CDC-C99C-4E8B-802D-5EA4D3218F45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テキスト ボックス 225">
            <a:extLst>
              <a:ext uri="{FF2B5EF4-FFF2-40B4-BE49-F238E27FC236}">
                <a16:creationId xmlns:a16="http://schemas.microsoft.com/office/drawing/2014/main" id="{BF7AD1BF-23DD-4A9D-BBAE-056AD4610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9306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PPM</a:t>
            </a:r>
            <a:r>
              <a:rPr lang="ja-JP" altLang="en-US" sz="2500" b="1">
                <a:latin typeface="Calibri" panose="020F0502020204030204" pitchFamily="34" charset="0"/>
              </a:rPr>
              <a:t> 分析（</a:t>
            </a:r>
            <a:r>
              <a:rPr lang="en-US" altLang="ja-JP" sz="2500" b="1">
                <a:latin typeface="Calibri" panose="020F0502020204030204" pitchFamily="34" charset="0"/>
              </a:rPr>
              <a:t>BCG</a:t>
            </a:r>
            <a:r>
              <a:rPr lang="ja-JP" altLang="en-US" sz="2500" b="1">
                <a:latin typeface="Calibri" panose="020F0502020204030204" pitchFamily="34" charset="0"/>
              </a:rPr>
              <a:t>マトリックス）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5DB8EDC8-8451-4459-9F19-21B5C92F14F8}"/>
              </a:ext>
            </a:extLst>
          </p:cNvPr>
          <p:cNvSpPr/>
          <p:nvPr/>
        </p:nvSpPr>
        <p:spPr>
          <a:xfrm>
            <a:off x="1643063" y="1857375"/>
            <a:ext cx="1439862" cy="143986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A</a:t>
            </a:r>
            <a:endParaRPr lang="ja-JP" altLang="en-US" dirty="0"/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55D802CA-92E7-473F-B86F-615740BD9ACF}"/>
              </a:ext>
            </a:extLst>
          </p:cNvPr>
          <p:cNvSpPr/>
          <p:nvPr/>
        </p:nvSpPr>
        <p:spPr>
          <a:xfrm>
            <a:off x="4714875" y="3000375"/>
            <a:ext cx="1143000" cy="115093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216EA89F-0B4A-4A1F-972C-0D7A9FEEB6D6}"/>
              </a:ext>
            </a:extLst>
          </p:cNvPr>
          <p:cNvSpPr/>
          <p:nvPr/>
        </p:nvSpPr>
        <p:spPr>
          <a:xfrm>
            <a:off x="4214813" y="1214438"/>
            <a:ext cx="1079500" cy="1079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製品</a:t>
            </a:r>
            <a:r>
              <a:rPr lang="en-US" altLang="ja-JP" dirty="0"/>
              <a:t>C</a:t>
            </a: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091DCA1-BBA7-44CF-99E0-B169F66C0AE8}"/>
              </a:ext>
            </a:extLst>
          </p:cNvPr>
          <p:cNvSpPr/>
          <p:nvPr/>
        </p:nvSpPr>
        <p:spPr>
          <a:xfrm>
            <a:off x="571500" y="5357813"/>
            <a:ext cx="8215313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43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PPM分析（プロダクト・ポートフォリオ・マネジメント分析）、BCGマトリックスのテンプレートです。コメント記載欄が設けてあるタイプです。企画書・提案書などにご活用下さい。</dc:description>
  <cp:revision>9</cp:revision>
  <dcterms:created xsi:type="dcterms:W3CDTF">2009-02-20T09:16:29Z</dcterms:created>
  <dcterms:modified xsi:type="dcterms:W3CDTF">2021-08-07T23:52:43Z</dcterms:modified>
</cp:coreProperties>
</file>