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99"/>
    <a:srgbClr val="FFFFCC"/>
    <a:srgbClr val="FFCC99"/>
    <a:srgbClr val="6666FF"/>
    <a:srgbClr val="0066FF"/>
    <a:srgbClr val="0000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09" autoAdjust="0"/>
  </p:normalViewPr>
  <p:slideViewPr>
    <p:cSldViewPr>
      <p:cViewPr varScale="1">
        <p:scale>
          <a:sx n="81" d="100"/>
          <a:sy n="81" d="100"/>
        </p:scale>
        <p:origin x="15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9B275F5F-FCB8-4B97-8C93-C9DB6505B8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0BBBC662-95DF-4C35-80FD-FB1A28F232F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853C873-58A4-4D45-9E23-61EF085223F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E2474336-793F-45BA-A719-EE7FACBDBCC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5269D3DC-0FEA-46EE-9235-AA625B6C3B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C137ACF2-4620-4056-BFF1-5533005AB7E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E83D8A8F-EFF8-445E-8284-8393BA0E6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80DD7961-6605-46C6-88FC-43B12C20F78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35FA3C24-59CF-4935-93EC-10016A275D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6C268403-3197-4D90-A9EE-2942EEAA16A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907A51B6-8697-4602-87FF-EBA643E1D3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BB95726-CE03-4506-8985-1FEA06233257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2EA5432-3E12-4D9F-9878-37CEA4087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0B422-2AF0-49B6-A18C-D356EFF7C4C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A94F6C9-4F98-4065-82F6-0D8FCDBF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7F8F9DF-7CB9-41DD-9E53-FB1293F2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62D18-6C68-4FE8-9207-C94BF092D33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4485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BA789C0-2E4C-4724-AE53-FDF533B54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4EF5B-E41B-418B-A708-25BCA17E636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FEC99CD-87AA-4EAD-9546-D13FF04F7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45ACF97-7A1E-43E4-A533-A1348BE6B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69797-2474-4090-B325-26931BB0827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60379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80EB7B2-CE57-4F4C-A046-7A9A24A1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A9FBC-9403-4760-8FF6-5CD2846C3F1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C400119-69D2-4792-957F-AC5950B6A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7588EB7-E407-4A3F-B0DD-D14BBED0F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6E4F6-81C1-4285-87C6-634247F07FA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213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B3EBE3D-13A0-4CAD-9E92-E01FB4C16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DFA52-E130-468B-A64E-0267165EA34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232DDC0-C67B-4FB6-80A8-E53203EBE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5D458AC-1121-4ADE-A462-11F456575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79B6B-58EE-4E9D-A41C-ADA4165381D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170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C6B2D7F-D54A-45BB-9CA4-9BD9D4EE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C1CA3-6E3E-40FA-A141-905E36A80B1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C361953-5848-4569-9AC7-F55EC0BD3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5E31D8D-869B-48A0-8434-BB1547716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F3AE6-E6E7-4329-895D-F31FA5E2BB7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042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57F5E14B-508F-4CB3-84DA-223A7499B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0E303-BBF6-4D2D-BDA4-64B17DAD404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3D7DA5D-879A-42AA-9806-759FE657F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FCB0268-30AB-4EA1-A7AF-C0EA98130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21365-FE5B-4911-A624-F806446FB95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4632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EFEA0481-D43C-4B9C-86F2-56BCA6B10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351D2-1039-40D7-A7C6-40955E9E9DC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B70B6BA3-C93A-48D1-B737-69465F455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F51661C7-C219-47E9-9E19-D63077F92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E2DD6-4AA4-4D11-B60C-41891F6BCF1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013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99517D27-8EEF-45CF-925F-F1B90705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D3B05-A658-48C8-8195-61D7177FBC1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B42ADBF4-78CF-4A40-BA09-AACA99AB9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B74BBAEE-F20B-439F-96EB-3EE7952DE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4AB84-E97A-42FF-B73F-D0205C9BA79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768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7783376C-EEFD-4171-B1CA-5B081D30A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37207-FE60-4E6E-A6B5-0CF79C20697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3FBAAFBE-FFBE-4E0F-B2FE-DC3D5A516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A0DB0AA6-08EA-4DC4-97BB-2D7255490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09A9C-3D6D-40B6-B8AD-6492D72C6E2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4242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0EC7DC4-C6D7-46FB-8A56-50EF0C5AB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1CBF4-99C1-4CFE-AB9A-7CF8E8D77FD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1685ABD-D973-44D5-B5D2-2314FE1E6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D4FE2E0-274A-46D0-B199-87BAD3205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E243F-FC37-4E8E-B699-EAF9FA119E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787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F2D7CCF9-ADB5-40E4-86C8-2982BB3DB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81E5B-5277-4E47-BBF9-6B062442998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B07F640-7172-46DD-A039-FA35B8C31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6067D9B-04CC-4936-952F-F4E62E6B2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C68D3-CE33-42B5-866B-F915ACE98D1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2678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CB0D1713-7568-4239-9319-36DC45A3A5F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E7A516E8-B3A6-444A-9174-5311576B3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CDF17DB-ACD6-4EB8-B1F6-C15493B421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4007392-1222-4ACF-B42D-86B3DDD1F1D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DC000DF-7494-4164-8989-6365B5D0BF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259FB12-9216-48EC-8415-7E6A882648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66FF640-B6AB-4B11-9453-D81DAC5EFEA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グループ化 23">
            <a:extLst>
              <a:ext uri="{FF2B5EF4-FFF2-40B4-BE49-F238E27FC236}">
                <a16:creationId xmlns:a16="http://schemas.microsoft.com/office/drawing/2014/main" id="{76DF9E78-AF8D-482B-9872-5FDEE4E7C525}"/>
              </a:ext>
            </a:extLst>
          </p:cNvPr>
          <p:cNvGrpSpPr>
            <a:grpSpLocks/>
          </p:cNvGrpSpPr>
          <p:nvPr/>
        </p:nvGrpSpPr>
        <p:grpSpPr bwMode="auto">
          <a:xfrm>
            <a:off x="338138" y="642938"/>
            <a:ext cx="7948612" cy="4694237"/>
            <a:chOff x="252711" y="823913"/>
            <a:chExt cx="7948314" cy="5463773"/>
          </a:xfrm>
        </p:grpSpPr>
        <p:grpSp>
          <p:nvGrpSpPr>
            <p:cNvPr id="2058" name="グループ化 23">
              <a:extLst>
                <a:ext uri="{FF2B5EF4-FFF2-40B4-BE49-F238E27FC236}">
                  <a16:creationId xmlns:a16="http://schemas.microsoft.com/office/drawing/2014/main" id="{3E084A1B-CD93-4F23-B18F-659059467A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57313" y="1000125"/>
              <a:ext cx="6715125" cy="4286250"/>
              <a:chOff x="1142976" y="1071546"/>
              <a:chExt cx="6715172" cy="3714776"/>
            </a:xfrm>
          </p:grpSpPr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4BC5A6A9-5DBF-4A3E-BA9A-667EB8F046CD}"/>
                  </a:ext>
                </a:extLst>
              </p:cNvPr>
              <p:cNvSpPr/>
              <p:nvPr/>
            </p:nvSpPr>
            <p:spPr>
              <a:xfrm>
                <a:off x="1143233" y="1070959"/>
                <a:ext cx="3357460" cy="185761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花形</a:t>
                </a:r>
                <a:endParaRPr lang="en-US" altLang="ja-JP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（</a:t>
                </a:r>
                <a:r>
                  <a:rPr lang="en-US" dirty="0">
                    <a:solidFill>
                      <a:schemeClr val="tx1"/>
                    </a:solidFill>
                  </a:rPr>
                  <a:t> star </a:t>
                </a:r>
                <a:r>
                  <a:rPr lang="ja-JP" altLang="en-US" dirty="0">
                    <a:solidFill>
                      <a:schemeClr val="tx1"/>
                    </a:solidFill>
                  </a:rPr>
                  <a:t>）</a:t>
                </a:r>
              </a:p>
            </p:txBody>
          </p:sp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782E61F3-38D2-4884-BA43-5C51D2B92C14}"/>
                  </a:ext>
                </a:extLst>
              </p:cNvPr>
              <p:cNvSpPr/>
              <p:nvPr/>
            </p:nvSpPr>
            <p:spPr>
              <a:xfrm>
                <a:off x="1143233" y="2928569"/>
                <a:ext cx="3357460" cy="185761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金の成る木</a:t>
                </a:r>
                <a:endParaRPr lang="en-US" altLang="ja-JP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（</a:t>
                </a:r>
                <a:r>
                  <a:rPr lang="en-US" dirty="0">
                    <a:solidFill>
                      <a:schemeClr val="tx1"/>
                    </a:solidFill>
                  </a:rPr>
                  <a:t> cash cow </a:t>
                </a:r>
                <a:r>
                  <a:rPr lang="ja-JP" altLang="en-US" dirty="0">
                    <a:solidFill>
                      <a:schemeClr val="tx1"/>
                    </a:solidFill>
                  </a:rPr>
                  <a:t>）</a:t>
                </a:r>
              </a:p>
            </p:txBody>
          </p:sp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2B27FB73-3E57-4E38-8415-E1B21F82506F}"/>
                  </a:ext>
                </a:extLst>
              </p:cNvPr>
              <p:cNvSpPr/>
              <p:nvPr/>
            </p:nvSpPr>
            <p:spPr>
              <a:xfrm>
                <a:off x="4500692" y="1070959"/>
                <a:ext cx="3357461" cy="185761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問題児</a:t>
                </a:r>
                <a:endParaRPr lang="en-US" altLang="ja-JP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（</a:t>
                </a:r>
                <a:r>
                  <a:rPr lang="en-US" dirty="0">
                    <a:solidFill>
                      <a:schemeClr val="tx1"/>
                    </a:solidFill>
                  </a:rPr>
                  <a:t> question mark </a:t>
                </a:r>
                <a:r>
                  <a:rPr lang="ja-JP" altLang="en-US" dirty="0">
                    <a:solidFill>
                      <a:schemeClr val="tx1"/>
                    </a:solidFill>
                  </a:rPr>
                  <a:t>）</a:t>
                </a:r>
              </a:p>
            </p:txBody>
          </p:sp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6CAB7AE8-A045-48F5-AC54-6706011794C0}"/>
                  </a:ext>
                </a:extLst>
              </p:cNvPr>
              <p:cNvSpPr/>
              <p:nvPr/>
            </p:nvSpPr>
            <p:spPr>
              <a:xfrm>
                <a:off x="4500692" y="2928569"/>
                <a:ext cx="3357461" cy="185761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負け犬</a:t>
                </a:r>
                <a:endParaRPr lang="en-US" altLang="ja-JP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（</a:t>
                </a:r>
                <a:r>
                  <a:rPr lang="en-US" dirty="0">
                    <a:solidFill>
                      <a:schemeClr val="tx1"/>
                    </a:solidFill>
                  </a:rPr>
                  <a:t>dogs</a:t>
                </a:r>
                <a:r>
                  <a:rPr lang="ja-JP" altLang="en-US" dirty="0">
                    <a:solidFill>
                      <a:schemeClr val="tx1"/>
                    </a:solidFill>
                  </a:rPr>
                  <a:t>）</a:t>
                </a:r>
              </a:p>
            </p:txBody>
          </p:sp>
        </p:grpSp>
        <p:sp>
          <p:nvSpPr>
            <p:cNvPr id="27" name="上矢印 26">
              <a:extLst>
                <a:ext uri="{FF2B5EF4-FFF2-40B4-BE49-F238E27FC236}">
                  <a16:creationId xmlns:a16="http://schemas.microsoft.com/office/drawing/2014/main" id="{A48F5C2A-D36A-4BFD-B678-B1A3C9E61791}"/>
                </a:ext>
              </a:extLst>
            </p:cNvPr>
            <p:cNvSpPr/>
            <p:nvPr/>
          </p:nvSpPr>
          <p:spPr>
            <a:xfrm>
              <a:off x="571786" y="1285849"/>
              <a:ext cx="500044" cy="3643748"/>
            </a:xfrm>
            <a:prstGeom prst="upArrow">
              <a:avLst/>
            </a:prstGeom>
            <a:gradFill flip="none" rotWithShape="1">
              <a:gsLst>
                <a:gs pos="0">
                  <a:srgbClr val="FF9900">
                    <a:tint val="66000"/>
                    <a:satMod val="160000"/>
                  </a:srgbClr>
                </a:gs>
                <a:gs pos="50000">
                  <a:srgbClr val="FF9900">
                    <a:tint val="44500"/>
                    <a:satMod val="160000"/>
                  </a:srgbClr>
                </a:gs>
                <a:gs pos="100000">
                  <a:srgbClr val="FF990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0" name="上矢印 29">
              <a:extLst>
                <a:ext uri="{FF2B5EF4-FFF2-40B4-BE49-F238E27FC236}">
                  <a16:creationId xmlns:a16="http://schemas.microsoft.com/office/drawing/2014/main" id="{2741B9EE-7189-4043-8B91-1FC9773450A4}"/>
                </a:ext>
              </a:extLst>
            </p:cNvPr>
            <p:cNvSpPr/>
            <p:nvPr/>
          </p:nvSpPr>
          <p:spPr>
            <a:xfrm rot="5400000" flipV="1">
              <a:off x="4436856" y="2737162"/>
              <a:ext cx="500739" cy="6027512"/>
            </a:xfrm>
            <a:prstGeom prst="upArrow">
              <a:avLst/>
            </a:prstGeom>
            <a:gradFill flip="none" rotWithShape="1">
              <a:gsLst>
                <a:gs pos="0">
                  <a:srgbClr val="FF9900">
                    <a:tint val="66000"/>
                    <a:satMod val="160000"/>
                  </a:srgbClr>
                </a:gs>
                <a:gs pos="50000">
                  <a:srgbClr val="FF9900">
                    <a:tint val="44500"/>
                    <a:satMod val="160000"/>
                  </a:srgbClr>
                </a:gs>
                <a:gs pos="100000">
                  <a:srgbClr val="FF990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12F10A85-0AB0-4CAB-A21F-F8EC7BCCE4B3}"/>
                </a:ext>
              </a:extLst>
            </p:cNvPr>
            <p:cNvSpPr txBox="1"/>
            <p:nvPr/>
          </p:nvSpPr>
          <p:spPr>
            <a:xfrm>
              <a:off x="571786" y="823913"/>
              <a:ext cx="493694" cy="46193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高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D08BBB7A-F559-4607-AA70-89EC43625420}"/>
                </a:ext>
              </a:extLst>
            </p:cNvPr>
            <p:cNvSpPr txBox="1"/>
            <p:nvPr/>
          </p:nvSpPr>
          <p:spPr>
            <a:xfrm>
              <a:off x="571786" y="4966551"/>
              <a:ext cx="493694" cy="46193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低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B1B24BB7-714F-4EF0-8B60-457877C9C6F0}"/>
                </a:ext>
              </a:extLst>
            </p:cNvPr>
            <p:cNvSpPr txBox="1"/>
            <p:nvPr/>
          </p:nvSpPr>
          <p:spPr>
            <a:xfrm>
              <a:off x="1200412" y="5519025"/>
              <a:ext cx="495281" cy="46193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高</a:t>
              </a: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4BD7CA1B-54E8-4423-87EF-5170A8123651}"/>
                </a:ext>
              </a:extLst>
            </p:cNvPr>
            <p:cNvSpPr txBox="1"/>
            <p:nvPr/>
          </p:nvSpPr>
          <p:spPr>
            <a:xfrm>
              <a:off x="7707332" y="5519025"/>
              <a:ext cx="493693" cy="46193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低</a:t>
              </a:r>
            </a:p>
          </p:txBody>
        </p:sp>
        <p:sp>
          <p:nvSpPr>
            <p:cNvPr id="2065" name="テキスト ボックス 31">
              <a:extLst>
                <a:ext uri="{FF2B5EF4-FFF2-40B4-BE49-F238E27FC236}">
                  <a16:creationId xmlns:a16="http://schemas.microsoft.com/office/drawing/2014/main" id="{52C60ED5-1657-4282-8A29-EBBFD88571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711" y="2552700"/>
              <a:ext cx="461665" cy="1450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>
                  <a:solidFill>
                    <a:srgbClr val="FF9900"/>
                  </a:solidFill>
                </a:rPr>
                <a:t>市場成長率</a:t>
              </a:r>
            </a:p>
          </p:txBody>
        </p:sp>
        <p:sp>
          <p:nvSpPr>
            <p:cNvPr id="2066" name="テキスト ボックス 32">
              <a:extLst>
                <a:ext uri="{FF2B5EF4-FFF2-40B4-BE49-F238E27FC236}">
                  <a16:creationId xmlns:a16="http://schemas.microsoft.com/office/drawing/2014/main" id="{6544F1E6-0899-4F1D-BA8D-64E4DAE9F6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2500" y="5857875"/>
              <a:ext cx="2425664" cy="429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>
                  <a:solidFill>
                    <a:srgbClr val="FF9900"/>
                  </a:solidFill>
                </a:rPr>
                <a:t>相対的マーケットシェア</a:t>
              </a:r>
            </a:p>
          </p:txBody>
        </p:sp>
      </p:grp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4171492B-CB03-4002-8E6B-ABC7D8CE8E80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EA7E6033-ABC8-456F-9E55-799752BDB812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3" name="テキスト ボックス 225">
            <a:extLst>
              <a:ext uri="{FF2B5EF4-FFF2-40B4-BE49-F238E27FC236}">
                <a16:creationId xmlns:a16="http://schemas.microsoft.com/office/drawing/2014/main" id="{D1155D23-F5BD-40C7-A0CF-8AE4FD100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393065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500" b="1">
                <a:latin typeface="Calibri" panose="020F0502020204030204" pitchFamily="34" charset="0"/>
              </a:rPr>
              <a:t>PPM</a:t>
            </a:r>
            <a:r>
              <a:rPr lang="ja-JP" altLang="en-US" sz="2500" b="1">
                <a:latin typeface="Calibri" panose="020F0502020204030204" pitchFamily="34" charset="0"/>
              </a:rPr>
              <a:t> 分析（</a:t>
            </a:r>
            <a:r>
              <a:rPr lang="en-US" altLang="ja-JP" sz="2500" b="1">
                <a:latin typeface="Calibri" panose="020F0502020204030204" pitchFamily="34" charset="0"/>
              </a:rPr>
              <a:t>BCG</a:t>
            </a:r>
            <a:r>
              <a:rPr lang="ja-JP" altLang="en-US" sz="2500" b="1">
                <a:latin typeface="Calibri" panose="020F0502020204030204" pitchFamily="34" charset="0"/>
              </a:rPr>
              <a:t>マトリックス）</a:t>
            </a:r>
          </a:p>
        </p:txBody>
      </p:sp>
      <p:sp>
        <p:nvSpPr>
          <p:cNvPr id="19" name="円/楕円 18">
            <a:extLst>
              <a:ext uri="{FF2B5EF4-FFF2-40B4-BE49-F238E27FC236}">
                <a16:creationId xmlns:a16="http://schemas.microsoft.com/office/drawing/2014/main" id="{9B4BD151-7B8F-4078-88CC-BF2369AC4F32}"/>
              </a:ext>
            </a:extLst>
          </p:cNvPr>
          <p:cNvSpPr/>
          <p:nvPr/>
        </p:nvSpPr>
        <p:spPr>
          <a:xfrm>
            <a:off x="1643063" y="1857375"/>
            <a:ext cx="1439862" cy="1439863"/>
          </a:xfrm>
          <a:prstGeom prst="ellipse">
            <a:avLst/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/>
              <a:t>製品</a:t>
            </a:r>
            <a:r>
              <a:rPr lang="en-US" altLang="ja-JP" dirty="0"/>
              <a:t>A</a:t>
            </a:r>
            <a:endParaRPr lang="ja-JP" altLang="en-US" dirty="0"/>
          </a:p>
        </p:txBody>
      </p:sp>
      <p:sp>
        <p:nvSpPr>
          <p:cNvPr id="25" name="円/楕円 24">
            <a:extLst>
              <a:ext uri="{FF2B5EF4-FFF2-40B4-BE49-F238E27FC236}">
                <a16:creationId xmlns:a16="http://schemas.microsoft.com/office/drawing/2014/main" id="{957FD1AE-E214-4401-824F-506658B33D46}"/>
              </a:ext>
            </a:extLst>
          </p:cNvPr>
          <p:cNvSpPr/>
          <p:nvPr/>
        </p:nvSpPr>
        <p:spPr>
          <a:xfrm>
            <a:off x="4714875" y="3000375"/>
            <a:ext cx="1143000" cy="1150938"/>
          </a:xfrm>
          <a:prstGeom prst="ellipse">
            <a:avLst/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/>
              <a:t>製品</a:t>
            </a:r>
            <a:r>
              <a:rPr lang="en-US" altLang="ja-JP" dirty="0"/>
              <a:t>B</a:t>
            </a:r>
            <a:endParaRPr lang="ja-JP" altLang="en-US" dirty="0"/>
          </a:p>
        </p:txBody>
      </p:sp>
      <p:sp>
        <p:nvSpPr>
          <p:cNvPr id="31" name="円/楕円 30">
            <a:extLst>
              <a:ext uri="{FF2B5EF4-FFF2-40B4-BE49-F238E27FC236}">
                <a16:creationId xmlns:a16="http://schemas.microsoft.com/office/drawing/2014/main" id="{2D465230-1B60-49A2-A5CC-EC0C8A4297B4}"/>
              </a:ext>
            </a:extLst>
          </p:cNvPr>
          <p:cNvSpPr/>
          <p:nvPr/>
        </p:nvSpPr>
        <p:spPr>
          <a:xfrm>
            <a:off x="4214813" y="1214438"/>
            <a:ext cx="1079500" cy="1079500"/>
          </a:xfrm>
          <a:prstGeom prst="ellipse">
            <a:avLst/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/>
              <a:t>製品</a:t>
            </a:r>
            <a:r>
              <a:rPr lang="en-US" altLang="ja-JP" dirty="0"/>
              <a:t>C</a:t>
            </a:r>
            <a:endParaRPr lang="ja-JP" altLang="en-US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2ACB59FA-EA31-40A9-96FB-D8510DC99AFC}"/>
              </a:ext>
            </a:extLst>
          </p:cNvPr>
          <p:cNvSpPr/>
          <p:nvPr/>
        </p:nvSpPr>
        <p:spPr>
          <a:xfrm>
            <a:off x="571500" y="5357813"/>
            <a:ext cx="8215313" cy="8572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コメント欄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43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PPM分析（プロダクト・ポートフォリオ・マネジメント分析）、BCGマトリックスのテンプレートです。コメント記載欄が設けてあるタイプです。企画書・提案書などにご活用下さい。</dc:description>
  <cp:revision>9</cp:revision>
  <dcterms:created xsi:type="dcterms:W3CDTF">2009-02-20T09:16:29Z</dcterms:created>
  <dcterms:modified xsi:type="dcterms:W3CDTF">2021-08-07T23:52:06Z</dcterms:modified>
</cp:coreProperties>
</file>