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FFCC"/>
    <a:srgbClr val="FFCC99"/>
    <a:srgbClr val="6666FF"/>
    <a:srgbClr val="0066FF"/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311A5FF-4E51-41F2-9817-B1D3E94F05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92207DBB-6E24-41E3-9891-195645AC66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3993D53-99E1-43D9-9FB1-F40BEA11F78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E894A43-6D57-4B74-A30C-CC1769DAC8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418D7F9C-8FAB-47A3-B800-2AC164D2F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E2E9C154-9FFC-4F66-9CE7-7DC41D34E0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EC4E953-F069-42AC-BA9C-2F97C1B2B2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2EF1A87-C6BA-436B-8FCC-84629758B6E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89AD38E6-A0C5-4FA8-AC4C-7682D0682C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8D15CA3A-761C-4C4F-A24C-4BFCBA4FB4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B18E9007-D753-41D7-8CA5-C3D4735BB0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2044077-A94F-44BA-BD0A-7363BCD0B166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D10579F-F193-48F0-AAB4-5FF1A254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E1C02-7222-4C6E-BFC9-5D1ADED159F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DEBEDA1-F982-4E74-BD80-BC25E3E9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55B0D28-FB27-4988-8789-CB982F5B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79CCC-D39A-4662-99DC-62740DC0C2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361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0DF6016-5F3A-4532-A3E0-59683363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59FD-5F8C-4275-8054-5087A53F581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11F501-0F2A-40CE-BD3C-7D48265F6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FAE4B5-1EAD-423D-AEFA-873DE623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88C0B-FB81-4D50-986D-07B9E100FC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6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B9C650-1DD1-420D-983C-E33D7E22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9B09-202D-498B-AD97-71D5992DA02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BB8A7B0-B192-4E6F-9C4D-E8E290D31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28E7A44-D68D-41D2-B794-9AD725E42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B3154-2AB3-45DA-BB2B-74B58AC1B5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00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E01495-7D31-454C-8D9E-6958494A6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AE3D6-B263-449F-B48B-D8C9E86B483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3D04F64-1D4B-42EF-A8AF-090309EA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77F4DE2-2CAD-4B7A-8AF3-E3A2317E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BF582-11BA-416D-8ACC-16DC4BA7E9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809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009FA5E-B977-4D13-BC4A-F84FB7DD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50BFE-F11F-4ED1-8115-428D73E5E86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6362BA-A661-417A-8CC3-E7AE67BA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3FCB963-8628-41D8-BAFC-3C414F9D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00A0F-E7F0-4C18-8FCC-899487E81B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478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AC8BF77-4FCF-407B-A603-29764919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0882A-3BE2-448E-BF36-B6993C54C5F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BBCBC67-0ED4-4C5F-8C24-406DCF103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6003E8D-093E-4779-98CB-B7891014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65105-3CCB-4E75-A720-267216C9B9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478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4EDB8756-35BC-4E7B-A09B-912846DE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949AF-A140-4A8D-BED0-F33BFE4FE84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46B653C6-7D07-4E03-8FA7-F73BAE05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7109A186-676E-4DBA-8153-ECB13A64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A809A-1386-4C27-962B-3196A79E3C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501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B257481-0BFF-4AD7-8E6C-D1EFE3DCF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8431C-BFBE-455B-880E-CAA405AB6C6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BF734650-9ADB-4B55-8003-0A9EF55D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00E14D9-5FC4-40D7-9FCF-4C34D485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EB625-1655-4703-B570-B8A50C8ABC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04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D7B33E79-B3E2-45B2-89F8-5231A870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E9EA6-7D6E-4D1F-85BA-DEF2129EA54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7B1F4D7-0803-4A4D-8AE8-45D9084B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9D4FD381-45E1-4A88-97C9-B04FF1B7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13F5-7ACA-43B3-8859-6B54C526A4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49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3E18E62-8C68-4975-B9D4-7B3333E95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CE911-834F-4966-97CB-FB74BC1A66C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E637BD5-A8B9-43C9-8B63-28BC2901A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65F2213-1983-4565-BD7B-39224C0E4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A69B4-94CC-4328-8C47-372B8DB809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126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570CB3F-E66E-4548-B399-4F09B074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07D36-AA4C-4915-9A65-2E5C57AF583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E8EB68D-8FD8-4206-A47B-E95FC724B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3A7C600-6C83-468F-8FEF-FBF7FB3C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A69B7-363C-4C37-9BBB-9B1E039AB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129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49125E9F-D9AB-41E4-8291-86E57D1E51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7E42C7C-93A3-4CBB-8C6D-C6FF8E4CD3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488D5A5-A4F6-47DE-8687-BA2BAEE88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883E3C-2561-4977-BB7A-9B50E83CF32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8535CFA-1E73-4455-ACB3-16385FD18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32D15BC-C77C-4C55-803D-A5B9E9CA6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82977E7-AC65-433A-98B6-A655A7A1A21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グループ化 23">
            <a:extLst>
              <a:ext uri="{FF2B5EF4-FFF2-40B4-BE49-F238E27FC236}">
                <a16:creationId xmlns:a16="http://schemas.microsoft.com/office/drawing/2014/main" id="{64A0514C-31E6-44E9-B293-12F3F03C9F16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642938"/>
            <a:ext cx="7948612" cy="4694237"/>
            <a:chOff x="252711" y="823913"/>
            <a:chExt cx="7948314" cy="5463773"/>
          </a:xfrm>
        </p:grpSpPr>
        <p:grpSp>
          <p:nvGrpSpPr>
            <p:cNvPr id="2058" name="グループ化 23">
              <a:extLst>
                <a:ext uri="{FF2B5EF4-FFF2-40B4-BE49-F238E27FC236}">
                  <a16:creationId xmlns:a16="http://schemas.microsoft.com/office/drawing/2014/main" id="{0D2ED5D4-8EE6-4D20-A5FD-0E34D1792B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7313" y="1000125"/>
              <a:ext cx="6715125" cy="4286250"/>
              <a:chOff x="1142976" y="1071546"/>
              <a:chExt cx="6715172" cy="3714776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49DB426A-8D7F-4697-9BFA-F23B097002C6}"/>
                  </a:ext>
                </a:extLst>
              </p:cNvPr>
              <p:cNvSpPr/>
              <p:nvPr/>
            </p:nvSpPr>
            <p:spPr>
              <a:xfrm>
                <a:off x="1143233" y="1070959"/>
                <a:ext cx="3357460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花形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star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F965A9ED-C324-445E-BC4B-42BC3F1E8E2F}"/>
                  </a:ext>
                </a:extLst>
              </p:cNvPr>
              <p:cNvSpPr/>
              <p:nvPr/>
            </p:nvSpPr>
            <p:spPr>
              <a:xfrm>
                <a:off x="1143233" y="2928569"/>
                <a:ext cx="3357460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金の成る木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cash cow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F88063D9-AFBE-4EE2-8D51-941DC2DAD468}"/>
                  </a:ext>
                </a:extLst>
              </p:cNvPr>
              <p:cNvSpPr/>
              <p:nvPr/>
            </p:nvSpPr>
            <p:spPr>
              <a:xfrm>
                <a:off x="4500692" y="1070959"/>
                <a:ext cx="3357461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問題児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question mark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E96FDF50-08FE-44A3-B749-EC6B785E2252}"/>
                  </a:ext>
                </a:extLst>
              </p:cNvPr>
              <p:cNvSpPr/>
              <p:nvPr/>
            </p:nvSpPr>
            <p:spPr>
              <a:xfrm>
                <a:off x="4500692" y="2928569"/>
                <a:ext cx="3357461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負け犬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dogs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</p:grpSp>
        <p:sp>
          <p:nvSpPr>
            <p:cNvPr id="27" name="上矢印 26">
              <a:extLst>
                <a:ext uri="{FF2B5EF4-FFF2-40B4-BE49-F238E27FC236}">
                  <a16:creationId xmlns:a16="http://schemas.microsoft.com/office/drawing/2014/main" id="{B14DBB2D-0195-4457-BBB4-11D6945B5624}"/>
                </a:ext>
              </a:extLst>
            </p:cNvPr>
            <p:cNvSpPr/>
            <p:nvPr/>
          </p:nvSpPr>
          <p:spPr>
            <a:xfrm>
              <a:off x="571786" y="1285849"/>
              <a:ext cx="500044" cy="3643748"/>
            </a:xfrm>
            <a:prstGeom prst="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" name="上矢印 29">
              <a:extLst>
                <a:ext uri="{FF2B5EF4-FFF2-40B4-BE49-F238E27FC236}">
                  <a16:creationId xmlns:a16="http://schemas.microsoft.com/office/drawing/2014/main" id="{FAE26877-9848-4E55-A12C-A106F7C9EFCF}"/>
                </a:ext>
              </a:extLst>
            </p:cNvPr>
            <p:cNvSpPr/>
            <p:nvPr/>
          </p:nvSpPr>
          <p:spPr>
            <a:xfrm rot="5400000" flipV="1">
              <a:off x="4436856" y="2737162"/>
              <a:ext cx="500739" cy="6027512"/>
            </a:xfrm>
            <a:prstGeom prst="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9B11CAF0-FFA2-4C0D-86C6-BA9696747611}"/>
                </a:ext>
              </a:extLst>
            </p:cNvPr>
            <p:cNvSpPr txBox="1"/>
            <p:nvPr/>
          </p:nvSpPr>
          <p:spPr>
            <a:xfrm>
              <a:off x="571786" y="823913"/>
              <a:ext cx="493694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B547325-108A-4DCA-9690-90C91DC65C72}"/>
                </a:ext>
              </a:extLst>
            </p:cNvPr>
            <p:cNvSpPr txBox="1"/>
            <p:nvPr/>
          </p:nvSpPr>
          <p:spPr>
            <a:xfrm>
              <a:off x="571786" y="4966551"/>
              <a:ext cx="493694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6953B9A-5974-42B8-85DA-992A228EBBB3}"/>
                </a:ext>
              </a:extLst>
            </p:cNvPr>
            <p:cNvSpPr txBox="1"/>
            <p:nvPr/>
          </p:nvSpPr>
          <p:spPr>
            <a:xfrm>
              <a:off x="1200412" y="5519025"/>
              <a:ext cx="495281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94387337-34A1-4C4B-BB5A-E2D82A24C92A}"/>
                </a:ext>
              </a:extLst>
            </p:cNvPr>
            <p:cNvSpPr txBox="1"/>
            <p:nvPr/>
          </p:nvSpPr>
          <p:spPr>
            <a:xfrm>
              <a:off x="7707332" y="5519025"/>
              <a:ext cx="493693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2065" name="テキスト ボックス 31">
              <a:extLst>
                <a:ext uri="{FF2B5EF4-FFF2-40B4-BE49-F238E27FC236}">
                  <a16:creationId xmlns:a16="http://schemas.microsoft.com/office/drawing/2014/main" id="{09EDB219-C21C-4E56-9CF5-DEDA3C8F9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711" y="2552700"/>
              <a:ext cx="461665" cy="1450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00B050"/>
                  </a:solidFill>
                </a:rPr>
                <a:t>市場成長率</a:t>
              </a:r>
            </a:p>
          </p:txBody>
        </p:sp>
        <p:sp>
          <p:nvSpPr>
            <p:cNvPr id="2066" name="テキスト ボックス 32">
              <a:extLst>
                <a:ext uri="{FF2B5EF4-FFF2-40B4-BE49-F238E27FC236}">
                  <a16:creationId xmlns:a16="http://schemas.microsoft.com/office/drawing/2014/main" id="{F5D2A7A0-295E-4FCA-84E7-1DCFCD355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500" y="5857875"/>
              <a:ext cx="2425664" cy="429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00B050"/>
                  </a:solidFill>
                </a:rPr>
                <a:t>相対的マーケットシェア</a:t>
              </a:r>
            </a:p>
          </p:txBody>
        </p:sp>
      </p:grp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512082BE-10FB-4847-B1FF-38E1AE915AF4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31A54C9C-9D25-4F32-8E57-B72012CE7956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3" name="テキスト ボックス 225">
            <a:extLst>
              <a:ext uri="{FF2B5EF4-FFF2-40B4-BE49-F238E27FC236}">
                <a16:creationId xmlns:a16="http://schemas.microsoft.com/office/drawing/2014/main" id="{2FB19F1E-221E-4DD0-970F-B72E66BFD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9306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PPM</a:t>
            </a:r>
            <a:r>
              <a:rPr lang="ja-JP" altLang="en-US" sz="2500" b="1">
                <a:latin typeface="Calibri" panose="020F0502020204030204" pitchFamily="34" charset="0"/>
              </a:rPr>
              <a:t> 分析（</a:t>
            </a:r>
            <a:r>
              <a:rPr lang="en-US" altLang="ja-JP" sz="2500" b="1">
                <a:latin typeface="Calibri" panose="020F0502020204030204" pitchFamily="34" charset="0"/>
              </a:rPr>
              <a:t>BCG</a:t>
            </a:r>
            <a:r>
              <a:rPr lang="ja-JP" altLang="en-US" sz="2500" b="1">
                <a:latin typeface="Calibri" panose="020F0502020204030204" pitchFamily="34" charset="0"/>
              </a:rPr>
              <a:t>マトリックス）</a:t>
            </a: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277AF9E6-700C-422C-AA4E-68F1124A31E4}"/>
              </a:ext>
            </a:extLst>
          </p:cNvPr>
          <p:cNvSpPr/>
          <p:nvPr/>
        </p:nvSpPr>
        <p:spPr>
          <a:xfrm>
            <a:off x="1643063" y="1857375"/>
            <a:ext cx="1439862" cy="1439863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A</a:t>
            </a:r>
            <a:endParaRPr lang="ja-JP" altLang="en-US" dirty="0"/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83E13BA2-1C8D-4E9D-9E0C-12C1C5C724D9}"/>
              </a:ext>
            </a:extLst>
          </p:cNvPr>
          <p:cNvSpPr/>
          <p:nvPr/>
        </p:nvSpPr>
        <p:spPr>
          <a:xfrm>
            <a:off x="4714875" y="3000375"/>
            <a:ext cx="1143000" cy="1150938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B</a:t>
            </a:r>
            <a:endParaRPr lang="ja-JP" altLang="en-US" dirty="0"/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71DD4BF3-1D0B-464F-B555-EB45866F1A62}"/>
              </a:ext>
            </a:extLst>
          </p:cNvPr>
          <p:cNvSpPr/>
          <p:nvPr/>
        </p:nvSpPr>
        <p:spPr>
          <a:xfrm>
            <a:off x="4214813" y="1214438"/>
            <a:ext cx="1079500" cy="10795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C</a:t>
            </a:r>
            <a:endParaRPr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1D00B59-20D0-490E-9DAA-46F5823725FE}"/>
              </a:ext>
            </a:extLst>
          </p:cNvPr>
          <p:cNvSpPr/>
          <p:nvPr/>
        </p:nvSpPr>
        <p:spPr>
          <a:xfrm>
            <a:off x="571500" y="5357813"/>
            <a:ext cx="8215313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43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PPM分析（プロダクト・ポートフォリオ・マネジメント分析）、BCGマトリックスのテンプレートです。コメント記載欄が設けてあるタイプです。企画書・提案書などにご活用下さい。</dc:description>
  <cp:revision>9</cp:revision>
  <dcterms:created xsi:type="dcterms:W3CDTF">2009-02-20T09:16:29Z</dcterms:created>
  <dcterms:modified xsi:type="dcterms:W3CDTF">2021-08-07T23:51:37Z</dcterms:modified>
</cp:coreProperties>
</file>