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99"/>
    <a:srgbClr val="FFFFCC"/>
    <a:srgbClr val="FFCC99"/>
    <a:srgbClr val="6666FF"/>
    <a:srgbClr val="0066FF"/>
    <a:srgbClr val="0000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C508ECD-BF6E-4A88-84E4-CAA77DAD755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B4DAB72-69C1-43FF-A9CB-464A272DEDE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D18E39-0C80-4E78-9F68-22A605AEA92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94EE50A-7D36-4B60-9E6A-867D9186E0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E53BC30-3720-42FA-907A-AE7A1B7EFB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353DDD4-1D65-4BD5-BF2F-4E7BD045FE8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A84EDD9A-2347-4873-83FA-8A6B0E45C0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2473BE8-68DE-4EA0-9DE1-BFF8F179010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FFC8E8A-EF9A-4978-82FC-CDFD752E742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DC47967-1135-4337-BD90-8740CB78B4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FE02B86B-AB1F-46D5-B176-8CF121C42F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DA93415-3AF3-4148-AEB9-DB4BEDDB15C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2654371-53C6-4F4D-8E05-924735D47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B1C16-A659-4242-8724-4A8BF5FF211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D75B943-57AA-4BC0-8E9A-4B3A0863F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EB8E0CA-BEB7-47AC-800E-460568F17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226AEB-00A3-4701-AE89-807B4885122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2314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8ABC070-3B33-4E30-991A-AA50B3CE7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C936A1-0B16-49D8-9D44-98BC507B1E6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5549A0B-18ED-4D5F-8840-BEBC92E9C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17F9197-6102-41A8-AF1A-1DB115B19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BBD32-85D4-4405-9067-D6ECE58D063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528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00CE5DC-ECD0-4DC5-A363-C04E159F4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21036-71DB-42FA-A988-619022261C8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774F8B4-26AC-456C-9110-32349252E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32DFA41-84DE-4B6B-BC4C-7B9F33D90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1CBCFE-3631-4B62-9ED8-3EA9C43F87C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1574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B2E3EBF-7DC7-449F-B7BC-83BD6EB88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742BF-EA96-47BA-BF15-EB64BFB8295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2902D26-6237-4C1C-8215-8C2DF2CFF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28A7B6C-7A73-45EF-BA10-503EFA57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57F45-D6CD-468B-9F9F-E10CE104D6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0566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846070C-FC32-4AD4-BBE3-52804CD75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E782D-D82D-44F9-8C1B-CE85A84D8ED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DA5D8A2-B7C8-40F8-A6C7-50F98C229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CFEBC7A-304B-4922-9344-8D403B8F6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6141C7-ED6D-4AC5-91E6-44B3C6DBA96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1895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B4F379B-E12D-4252-95C8-1A3202F7E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BD992-AE3F-431C-8A4A-A3A9AC9B95C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3F27B9C-2D08-485D-9C28-97159364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1D9113A-810E-40B9-8559-9C6C6F1DE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E18A-F02A-418D-9873-D1E67AF4152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810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2FA7941-7EE7-494A-B686-6899FACDD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2363F-510A-401F-A450-EF4CF25E39D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BC41C938-BA3B-4285-B49D-9D73A7E43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B36D1FA-C33C-4EDB-AC49-F89ECB327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E74A4-6C35-407D-83E1-E9BA012E4C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997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27C29032-DC03-42B1-A820-2E9C89228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6F1F0-AB8A-4B14-B0CB-FE319D84E11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7D03615-717D-410F-987B-542C65F3E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9E525F7D-3719-4F9A-995F-3D272B23B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7367B-1767-4FBA-96D3-10F8E6999E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97682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8809165-F2F0-419F-A191-A9ABAFC1B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1137F-F210-44FD-8287-EAE7436EF55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ACB0F8F-232C-4A39-86DC-7E159C6C8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4E517A5-4EAB-4675-8165-956DD179F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7EC2F-F02E-49F0-9D35-9BC3A62DDC4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1176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A2A2587-554A-4CAD-9524-872637DD1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8C4E6-D483-4FD3-BC3C-092BEC348C0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25FB356-4762-4793-A442-793817068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BB95FB9-86C9-407F-ABDB-B017C2DE0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EBE35-2D4B-44EA-AFC3-086B3177D8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4924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225E85B-3AA2-41A1-A94E-68509D3E4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98319-2C4E-49BC-85CF-893B90AB174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257D8E9-0C4D-4987-9F66-3FEE9812A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01F820E-CFCA-45D3-9DE6-514CF55B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D8073-CC7C-4C8F-BFC3-66D581EAE5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7487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F36810E-7AD5-4416-AF12-6191D4E324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883C570-5ABE-4646-84A2-A4F1C0CAAF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0E95D86-AA87-4BDC-B6AD-3381E0903E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33E00AD-59A4-40DE-B6CA-8EFEBED73D7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E90758F-AC3F-46CE-A541-E31F25734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4961686-BEFA-4504-BBEB-BAFB08588B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827AFCF-9505-4D6B-8870-41E737CD443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グループ化 23">
            <a:extLst>
              <a:ext uri="{FF2B5EF4-FFF2-40B4-BE49-F238E27FC236}">
                <a16:creationId xmlns:a16="http://schemas.microsoft.com/office/drawing/2014/main" id="{D5CF56DE-C286-45EA-A238-2FA735A15D7E}"/>
              </a:ext>
            </a:extLst>
          </p:cNvPr>
          <p:cNvGrpSpPr>
            <a:grpSpLocks/>
          </p:cNvGrpSpPr>
          <p:nvPr/>
        </p:nvGrpSpPr>
        <p:grpSpPr bwMode="auto">
          <a:xfrm>
            <a:off x="338138" y="642938"/>
            <a:ext cx="7948612" cy="4694237"/>
            <a:chOff x="252711" y="823913"/>
            <a:chExt cx="7948314" cy="5463773"/>
          </a:xfrm>
        </p:grpSpPr>
        <p:grpSp>
          <p:nvGrpSpPr>
            <p:cNvPr id="2058" name="グループ化 23">
              <a:extLst>
                <a:ext uri="{FF2B5EF4-FFF2-40B4-BE49-F238E27FC236}">
                  <a16:creationId xmlns:a16="http://schemas.microsoft.com/office/drawing/2014/main" id="{73CEEA5B-CA45-472D-A726-9272963D5A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7313" y="1000125"/>
              <a:ext cx="6715125" cy="4286250"/>
              <a:chOff x="1142976" y="1071546"/>
              <a:chExt cx="6715172" cy="3714776"/>
            </a:xfrm>
          </p:grpSpPr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A79987FB-0A30-4C4F-AA3F-CC465BC832DC}"/>
                  </a:ext>
                </a:extLst>
              </p:cNvPr>
              <p:cNvSpPr/>
              <p:nvPr/>
            </p:nvSpPr>
            <p:spPr>
              <a:xfrm>
                <a:off x="1143233" y="1070959"/>
                <a:ext cx="3357460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花形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star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D7524124-00EA-4FA7-A0B8-B59BB8658E67}"/>
                  </a:ext>
                </a:extLst>
              </p:cNvPr>
              <p:cNvSpPr/>
              <p:nvPr/>
            </p:nvSpPr>
            <p:spPr>
              <a:xfrm>
                <a:off x="1143233" y="2928569"/>
                <a:ext cx="3357460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金の成る木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cash cow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0441EFEE-D237-4386-9904-1444442A47A4}"/>
                  </a:ext>
                </a:extLst>
              </p:cNvPr>
              <p:cNvSpPr/>
              <p:nvPr/>
            </p:nvSpPr>
            <p:spPr>
              <a:xfrm>
                <a:off x="4500692" y="1070959"/>
                <a:ext cx="3357461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問題児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 question mark 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BA0EAB9F-E30B-4737-B6EF-5C76DD162BF7}"/>
                  </a:ext>
                </a:extLst>
              </p:cNvPr>
              <p:cNvSpPr/>
              <p:nvPr/>
            </p:nvSpPr>
            <p:spPr>
              <a:xfrm>
                <a:off x="4500692" y="2928569"/>
                <a:ext cx="3357461" cy="185761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負け犬</a:t>
                </a:r>
                <a:endParaRPr lang="en-US" altLang="ja-JP" dirty="0">
                  <a:solidFill>
                    <a:schemeClr val="tx1"/>
                  </a:solidFill>
                </a:endParaRPr>
              </a:p>
              <a:p>
                <a:pPr algn="ctr">
                  <a:defRPr/>
                </a:pPr>
                <a:r>
                  <a:rPr lang="ja-JP" altLang="en-US" dirty="0">
                    <a:solidFill>
                      <a:schemeClr val="tx1"/>
                    </a:solidFill>
                  </a:rPr>
                  <a:t>（</a:t>
                </a:r>
                <a:r>
                  <a:rPr lang="en-US" dirty="0">
                    <a:solidFill>
                      <a:schemeClr val="tx1"/>
                    </a:solidFill>
                  </a:rPr>
                  <a:t>dogs</a:t>
                </a:r>
                <a:r>
                  <a:rPr lang="ja-JP" altLang="en-US" dirty="0">
                    <a:solidFill>
                      <a:schemeClr val="tx1"/>
                    </a:solidFill>
                  </a:rPr>
                  <a:t>）</a:t>
                </a:r>
              </a:p>
            </p:txBody>
          </p:sp>
        </p:grpSp>
        <p:sp>
          <p:nvSpPr>
            <p:cNvPr id="27" name="上矢印 26">
              <a:extLst>
                <a:ext uri="{FF2B5EF4-FFF2-40B4-BE49-F238E27FC236}">
                  <a16:creationId xmlns:a16="http://schemas.microsoft.com/office/drawing/2014/main" id="{BD7B110B-F4BD-40E6-97C8-B7E7A7527235}"/>
                </a:ext>
              </a:extLst>
            </p:cNvPr>
            <p:cNvSpPr/>
            <p:nvPr/>
          </p:nvSpPr>
          <p:spPr>
            <a:xfrm>
              <a:off x="571786" y="1285849"/>
              <a:ext cx="500044" cy="3643748"/>
            </a:xfrm>
            <a:prstGeom prst="upArrow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0" name="上矢印 29">
              <a:extLst>
                <a:ext uri="{FF2B5EF4-FFF2-40B4-BE49-F238E27FC236}">
                  <a16:creationId xmlns:a16="http://schemas.microsoft.com/office/drawing/2014/main" id="{C2D701B0-7F3C-491D-A60B-A4784D05F0ED}"/>
                </a:ext>
              </a:extLst>
            </p:cNvPr>
            <p:cNvSpPr/>
            <p:nvPr/>
          </p:nvSpPr>
          <p:spPr>
            <a:xfrm rot="5400000" flipV="1">
              <a:off x="4436856" y="2737162"/>
              <a:ext cx="500739" cy="6027512"/>
            </a:xfrm>
            <a:prstGeom prst="upArrow">
              <a:avLst/>
            </a:prstGeom>
            <a:gradFill flip="none" rotWithShape="1">
              <a:gsLst>
                <a:gs pos="0">
                  <a:srgbClr val="FF0000">
                    <a:tint val="66000"/>
                    <a:satMod val="160000"/>
                  </a:srgbClr>
                </a:gs>
                <a:gs pos="50000">
                  <a:srgbClr val="FF0000">
                    <a:tint val="44500"/>
                    <a:satMod val="160000"/>
                  </a:srgbClr>
                </a:gs>
                <a:gs pos="100000">
                  <a:srgbClr val="FF000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109F19A4-B4B1-424E-953F-F30C5F09A517}"/>
                </a:ext>
              </a:extLst>
            </p:cNvPr>
            <p:cNvSpPr txBox="1"/>
            <p:nvPr/>
          </p:nvSpPr>
          <p:spPr>
            <a:xfrm>
              <a:off x="571786" y="823913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5E5452C4-30C3-43CB-B29F-89496E918801}"/>
                </a:ext>
              </a:extLst>
            </p:cNvPr>
            <p:cNvSpPr txBox="1"/>
            <p:nvPr/>
          </p:nvSpPr>
          <p:spPr>
            <a:xfrm>
              <a:off x="571786" y="4966551"/>
              <a:ext cx="493694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4AA80FEA-16B3-4193-BD3C-055CA548342B}"/>
                </a:ext>
              </a:extLst>
            </p:cNvPr>
            <p:cNvSpPr txBox="1"/>
            <p:nvPr/>
          </p:nvSpPr>
          <p:spPr>
            <a:xfrm>
              <a:off x="1200412" y="5519025"/>
              <a:ext cx="495281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高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540F34D6-AAFA-4211-BC5C-A6C88C7D9CC5}"/>
                </a:ext>
              </a:extLst>
            </p:cNvPr>
            <p:cNvSpPr txBox="1"/>
            <p:nvPr/>
          </p:nvSpPr>
          <p:spPr>
            <a:xfrm>
              <a:off x="7707332" y="5519025"/>
              <a:ext cx="493693" cy="46193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ja-JP" altLang="en-US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charset="0"/>
                </a:rPr>
                <a:t>低</a:t>
              </a:r>
            </a:p>
          </p:txBody>
        </p:sp>
        <p:sp>
          <p:nvSpPr>
            <p:cNvPr id="2065" name="テキスト ボックス 31">
              <a:extLst>
                <a:ext uri="{FF2B5EF4-FFF2-40B4-BE49-F238E27FC236}">
                  <a16:creationId xmlns:a16="http://schemas.microsoft.com/office/drawing/2014/main" id="{5196F0EB-9916-4424-9318-1281E049A1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711" y="2552700"/>
              <a:ext cx="461665" cy="14506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solidFill>
                    <a:srgbClr val="FF0000"/>
                  </a:solidFill>
                </a:rPr>
                <a:t>市場成長率</a:t>
              </a:r>
            </a:p>
          </p:txBody>
        </p:sp>
        <p:sp>
          <p:nvSpPr>
            <p:cNvPr id="2066" name="テキスト ボックス 32">
              <a:extLst>
                <a:ext uri="{FF2B5EF4-FFF2-40B4-BE49-F238E27FC236}">
                  <a16:creationId xmlns:a16="http://schemas.microsoft.com/office/drawing/2014/main" id="{A9FB8D2F-D69D-4F00-BA82-9572707CFE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2500" y="5857875"/>
              <a:ext cx="2425664" cy="4298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>
                  <a:solidFill>
                    <a:srgbClr val="FF0000"/>
                  </a:solidFill>
                </a:rPr>
                <a:t>相対的マーケットシェア</a:t>
              </a:r>
            </a:p>
          </p:txBody>
        </p:sp>
      </p:grp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D92E52C7-E541-4EED-8CE7-F8D42D4105BE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7C8F78D5-7688-4B18-A192-412C4DDEA8CF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949C0DEF-66B2-4E07-9889-60C901DE7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9306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PPM</a:t>
            </a:r>
            <a:r>
              <a:rPr lang="ja-JP" altLang="en-US" sz="2500" b="1">
                <a:latin typeface="Calibri" panose="020F0502020204030204" pitchFamily="34" charset="0"/>
              </a:rPr>
              <a:t> 分析（</a:t>
            </a:r>
            <a:r>
              <a:rPr lang="en-US" altLang="ja-JP" sz="2500" b="1">
                <a:latin typeface="Calibri" panose="020F0502020204030204" pitchFamily="34" charset="0"/>
              </a:rPr>
              <a:t>BCG</a:t>
            </a:r>
            <a:r>
              <a:rPr lang="ja-JP" altLang="en-US" sz="2500" b="1">
                <a:latin typeface="Calibri" panose="020F0502020204030204" pitchFamily="34" charset="0"/>
              </a:rPr>
              <a:t>マトリックス）</a:t>
            </a:r>
          </a:p>
        </p:txBody>
      </p:sp>
      <p:sp>
        <p:nvSpPr>
          <p:cNvPr id="19" name="円/楕円 18">
            <a:extLst>
              <a:ext uri="{FF2B5EF4-FFF2-40B4-BE49-F238E27FC236}">
                <a16:creationId xmlns:a16="http://schemas.microsoft.com/office/drawing/2014/main" id="{D3940F88-6FC1-448D-A5D5-6522D65A5654}"/>
              </a:ext>
            </a:extLst>
          </p:cNvPr>
          <p:cNvSpPr/>
          <p:nvPr/>
        </p:nvSpPr>
        <p:spPr>
          <a:xfrm>
            <a:off x="1643063" y="1857375"/>
            <a:ext cx="1439862" cy="1439863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A</a:t>
            </a:r>
            <a:endParaRPr lang="ja-JP" altLang="en-US" dirty="0"/>
          </a:p>
        </p:txBody>
      </p:sp>
      <p:sp>
        <p:nvSpPr>
          <p:cNvPr id="25" name="円/楕円 24">
            <a:extLst>
              <a:ext uri="{FF2B5EF4-FFF2-40B4-BE49-F238E27FC236}">
                <a16:creationId xmlns:a16="http://schemas.microsoft.com/office/drawing/2014/main" id="{26AAEBB0-EEBF-41ED-B445-63378E556404}"/>
              </a:ext>
            </a:extLst>
          </p:cNvPr>
          <p:cNvSpPr/>
          <p:nvPr/>
        </p:nvSpPr>
        <p:spPr>
          <a:xfrm>
            <a:off x="4714875" y="3000375"/>
            <a:ext cx="1143000" cy="1150938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B</a:t>
            </a:r>
            <a:endParaRPr lang="ja-JP" altLang="en-US" dirty="0"/>
          </a:p>
        </p:txBody>
      </p:sp>
      <p:sp>
        <p:nvSpPr>
          <p:cNvPr id="31" name="円/楕円 30">
            <a:extLst>
              <a:ext uri="{FF2B5EF4-FFF2-40B4-BE49-F238E27FC236}">
                <a16:creationId xmlns:a16="http://schemas.microsoft.com/office/drawing/2014/main" id="{4169539D-47ED-4600-82C0-482CE8E90B07}"/>
              </a:ext>
            </a:extLst>
          </p:cNvPr>
          <p:cNvSpPr/>
          <p:nvPr/>
        </p:nvSpPr>
        <p:spPr>
          <a:xfrm>
            <a:off x="4214813" y="1214438"/>
            <a:ext cx="1079500" cy="1079500"/>
          </a:xfrm>
          <a:prstGeom prst="ellipse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/>
              <a:t>製品</a:t>
            </a:r>
            <a:r>
              <a:rPr lang="en-US" altLang="ja-JP" dirty="0"/>
              <a:t>C</a:t>
            </a:r>
            <a:endParaRPr lang="ja-JP" altLang="en-US" dirty="0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60BB826-C393-4AE0-98B4-9580EA3BF9B2}"/>
              </a:ext>
            </a:extLst>
          </p:cNvPr>
          <p:cNvSpPr/>
          <p:nvPr/>
        </p:nvSpPr>
        <p:spPr>
          <a:xfrm>
            <a:off x="571500" y="5357813"/>
            <a:ext cx="8215313" cy="8572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43</Words>
  <Application>Microsoft Office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PPM分析（プロダクト・ポートフォリオ・マネジメント分析）、BCGマトリックスのテンプレートです。コメント記載欄が設けてあるタイプです。企画書・提案書などにご活用下さい。</dc:description>
  <cp:revision>9</cp:revision>
  <dcterms:created xsi:type="dcterms:W3CDTF">2009-02-20T09:16:29Z</dcterms:created>
  <dcterms:modified xsi:type="dcterms:W3CDTF">2021-08-07T23:51:09Z</dcterms:modified>
</cp:coreProperties>
</file>