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F5050"/>
    <a:srgbClr val="FFCCCC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0" autoAdjust="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3497CFAA-CE43-47D4-8912-199E287978A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C4263CB7-C739-4A51-927C-D4D19935A176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7270A80D-B4E2-4415-919E-A2DEA9702BC0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ABC04E05-C32B-45E0-A7C7-6E90E147B14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09D012A8-DE23-4951-8784-4D2DA0CA92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9E2F2C3B-62F2-4B77-83BB-1B7EF87B5EF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F728F703-FC4A-45D4-A5EF-4F5B482AF3B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5C6904E0-EFD5-4D65-9A28-BF815FFF81FC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284E02C7-B40E-4B4E-98CD-A4240045C56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116898D5-955D-4B80-932C-173630168BB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BF840DE2-07D8-4B8B-97D1-A6CE37B3281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26CBEAB2-E79F-4A2B-BC41-C91B7C890A76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75636A7-37C7-4C5A-92D4-573306E8EB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B01195-26E1-42A7-ACBA-6BF0B5F48A13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13A0C85-C5DA-4CB1-A322-3407841384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5E4FACA-2031-4623-A32C-625B4E4C33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45456F-F1C3-4228-91C4-EBB98B47F53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76147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EFCC6A3-E9F1-4FAD-8346-824DE2FEF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63F669-2254-4AE5-910A-EA7CF265D14F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FC651BA-EEAB-4639-A39D-048363421B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97FDA99-F70E-478C-8007-D04ACA213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376777-6B8C-46CC-BB8F-08F29C8347C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77191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A1F0387-72BE-48B2-B2E2-8E2695FF3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093873-B277-484A-B095-4D16A217A883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AAF026F-3F65-4004-B8E6-023C02923D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46B3870-82DA-4E9B-B85E-2D2D04148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15347C-86E6-4A06-A6AE-BBDBEAB208C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88537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D6E14B8-5010-4C3E-87EF-015D0F954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6F2D6B-771F-4D1B-B2A4-82652DE80937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2FF9132-C35D-4A09-988E-32C35EF2B8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6965D45-2590-4FEC-A721-B1C2402599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105DB4-B8F0-44DA-9250-889D06AC78B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12505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E03604B-2F58-48E3-AEAE-894ACD95F7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6E676B-D064-4FB2-8E78-43F8509B2014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65941CA-90B7-450C-8BD5-674FEDE8CB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797AE21-EE8F-4950-A463-6AC20D6522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32B05D-BFB1-4E9A-B687-0F1AE79FA40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63515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CE0BA21F-8A0C-4882-99AE-4F35AEE2F7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876856-12BA-4272-B745-3A7683D2E41F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CEA25096-73AC-4B5C-9778-0028F4701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B6ABFE86-3BA7-4FB8-BC1C-5CE44BEC71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87410E-3529-4173-AC8B-5988EDE6FDD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34052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AE2EDACD-105F-4000-A397-06EA671315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D62957-9B8B-412D-9ED9-85AFFC406808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610E5EBF-56A3-4139-91E4-2D61606491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E8E0C528-64F4-4622-8621-114F451DB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594487-3ECD-4360-9B99-1176E1E957B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19781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FBFF43DF-F469-45D3-85B0-84FF5C8500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73CB1C-A1F6-4448-AD23-278D8F6BD9BA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BC748E6D-202F-40D7-8498-67D17E7B68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98A946E2-363C-4D24-84DA-44C4D354D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D55127-3D3B-41C8-9806-C3DE7C95B69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56304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7F9B9D97-23BB-4B87-A11A-7CE7B97606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26DDE4-7E82-428C-AAF6-70ED02482E61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0506077E-8375-430A-9AB0-3E3CB7D1C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FCD95946-7CD6-41B0-9ED5-494BF9DBD4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DC3E3B-D5EB-4035-ACF5-E3A1A8F75FF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35385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4CF8A520-D95F-4A9F-89B0-36E53A13C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67EC74-8BAB-413D-B73F-39F6788D1C11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57F75869-4E76-49D8-AF3D-D060D9E0F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EA706314-7FC9-4969-9885-3D9B4BE74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BBFE2B-57E6-4AD5-8101-93BF3CA4B4F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30607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CDD88A66-C80A-4C8B-A82F-AA3566BC25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72F95A-18A4-456E-9EF4-D8CBBF17E5B1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06EE12B6-DFDE-47A6-AA07-CE6F4ADAB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03D6650C-71FF-44DA-BD5F-E7DFC1B0CF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96BBDA-95C9-42FE-AF69-FB4E12F6C44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84899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A0C27B6E-3E4C-4DC2-825B-B5677F567E4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A159D6EA-518D-4973-92A0-2B9FDD1C022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857F7AB-46BC-4E49-8407-173F1A5E41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32805B89-8E5A-4227-BEF0-D3A8D671901C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DC38923-015D-4FD7-83F8-2600CA8A4E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A068686-6BBA-41F0-B1A4-09A0464641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0CB5A38C-24B6-4F9B-8142-E840039B4842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74E02925-D3BF-4F6D-A82F-6AB74FE32695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78D22754-2496-47EE-94BB-2A49F1E6F027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2" name="テキスト ボックス 225">
            <a:extLst>
              <a:ext uri="{FF2B5EF4-FFF2-40B4-BE49-F238E27FC236}">
                <a16:creationId xmlns:a16="http://schemas.microsoft.com/office/drawing/2014/main" id="{BA66D775-585C-431D-907C-867BDB3E2A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1169987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500" b="1">
                <a:latin typeface="Calibri" panose="020F0502020204030204" pitchFamily="34" charset="0"/>
              </a:rPr>
              <a:t>3C</a:t>
            </a:r>
            <a:r>
              <a:rPr lang="ja-JP" altLang="en-US" sz="2500" b="1">
                <a:latin typeface="Calibri" panose="020F0502020204030204" pitchFamily="34" charset="0"/>
              </a:rPr>
              <a:t>分析</a:t>
            </a:r>
          </a:p>
        </p:txBody>
      </p:sp>
      <p:grpSp>
        <p:nvGrpSpPr>
          <p:cNvPr id="2" name="グループ化 19">
            <a:extLst>
              <a:ext uri="{FF2B5EF4-FFF2-40B4-BE49-F238E27FC236}">
                <a16:creationId xmlns:a16="http://schemas.microsoft.com/office/drawing/2014/main" id="{DDC4CE6D-8AE8-4E61-AF5D-8B9E1AA1E5D4}"/>
              </a:ext>
            </a:extLst>
          </p:cNvPr>
          <p:cNvGrpSpPr/>
          <p:nvPr/>
        </p:nvGrpSpPr>
        <p:grpSpPr>
          <a:xfrm>
            <a:off x="314759" y="4560768"/>
            <a:ext cx="1675976" cy="1582876"/>
            <a:chOff x="260832" y="560240"/>
            <a:chExt cx="1440000" cy="1440000"/>
          </a:xfrm>
          <a:solidFill>
            <a:srgbClr val="0070C0"/>
          </a:solidFill>
        </p:grpSpPr>
        <p:sp>
          <p:nvSpPr>
            <p:cNvPr id="34" name="星 24 33">
              <a:extLst>
                <a:ext uri="{FF2B5EF4-FFF2-40B4-BE49-F238E27FC236}">
                  <a16:creationId xmlns:a16="http://schemas.microsoft.com/office/drawing/2014/main" id="{730B4543-BE0C-42FB-8E76-24888164D6AA}"/>
                </a:ext>
              </a:extLst>
            </p:cNvPr>
            <p:cNvSpPr/>
            <p:nvPr/>
          </p:nvSpPr>
          <p:spPr>
            <a:xfrm>
              <a:off x="260832" y="560240"/>
              <a:ext cx="1440000" cy="1440000"/>
            </a:xfrm>
            <a:prstGeom prst="star24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sz="2000" b="1" dirty="0"/>
            </a:p>
          </p:txBody>
        </p:sp>
        <p:sp>
          <p:nvSpPr>
            <p:cNvPr id="35" name="正方形/長方形 34">
              <a:extLst>
                <a:ext uri="{FF2B5EF4-FFF2-40B4-BE49-F238E27FC236}">
                  <a16:creationId xmlns:a16="http://schemas.microsoft.com/office/drawing/2014/main" id="{76A0A878-F97C-479D-8FD7-E1E3FB2A65D7}"/>
                </a:ext>
              </a:extLst>
            </p:cNvPr>
            <p:cNvSpPr/>
            <p:nvPr/>
          </p:nvSpPr>
          <p:spPr>
            <a:xfrm>
              <a:off x="546885" y="987853"/>
              <a:ext cx="866598" cy="531991"/>
            </a:xfrm>
            <a:prstGeom prst="rect">
              <a:avLst/>
            </a:prstGeom>
            <a:grpFill/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ja-JP" altLang="en-US" sz="3200" b="1" dirty="0">
                  <a:solidFill>
                    <a:schemeClr val="bg1"/>
                  </a:solidFill>
                  <a:latin typeface="Arial" charset="0"/>
                  <a:ea typeface="ＭＳ Ｐゴシック" charset="-128"/>
                </a:rPr>
                <a:t>結論</a:t>
              </a:r>
            </a:p>
          </p:txBody>
        </p:sp>
      </p:grp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EB861711-254B-4A71-AC69-F51815C76CC9}"/>
              </a:ext>
            </a:extLst>
          </p:cNvPr>
          <p:cNvSpPr/>
          <p:nvPr/>
        </p:nvSpPr>
        <p:spPr>
          <a:xfrm>
            <a:off x="1990725" y="4560888"/>
            <a:ext cx="6796088" cy="1582737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・ここに入力</a:t>
            </a:r>
            <a:endParaRPr lang="en-US" altLang="ja-JP" sz="3200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3200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3200" dirty="0">
              <a:solidFill>
                <a:schemeClr val="tx1"/>
              </a:solidFill>
            </a:endParaRPr>
          </a:p>
        </p:txBody>
      </p:sp>
      <p:sp>
        <p:nvSpPr>
          <p:cNvPr id="74" name="AutoShape 18">
            <a:extLst>
              <a:ext uri="{FF2B5EF4-FFF2-40B4-BE49-F238E27FC236}">
                <a16:creationId xmlns:a16="http://schemas.microsoft.com/office/drawing/2014/main" id="{1B4816B6-91E8-407B-9A68-F0F93F6C29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5775" y="1654175"/>
            <a:ext cx="2500313" cy="2571750"/>
          </a:xfrm>
          <a:prstGeom prst="roundRect">
            <a:avLst>
              <a:gd name="adj" fmla="val 3306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>
            <a:normAutofit/>
          </a:bodyPr>
          <a:lstStyle/>
          <a:p>
            <a:pPr>
              <a:defRPr/>
            </a:pPr>
            <a:r>
              <a:rPr lang="ja-JP" altLang="en-US" sz="2800" dirty="0">
                <a:latin typeface="+mn-ea"/>
                <a:ea typeface="+mn-ea"/>
              </a:rPr>
              <a:t>ここに入力</a:t>
            </a:r>
            <a:endParaRPr lang="ja-JP" altLang="ja-JP" sz="2800" dirty="0">
              <a:latin typeface="+mn-ea"/>
              <a:ea typeface="+mn-ea"/>
            </a:endParaRPr>
          </a:p>
        </p:txBody>
      </p:sp>
      <p:sp>
        <p:nvSpPr>
          <p:cNvPr id="75" name="AutoShape 23">
            <a:extLst>
              <a:ext uri="{FF2B5EF4-FFF2-40B4-BE49-F238E27FC236}">
                <a16:creationId xmlns:a16="http://schemas.microsoft.com/office/drawing/2014/main" id="{CB6F9FB4-32EC-429E-B320-5AEB879502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6125" y="1654175"/>
            <a:ext cx="2501900" cy="2571750"/>
          </a:xfrm>
          <a:prstGeom prst="roundRect">
            <a:avLst>
              <a:gd name="adj" fmla="val 3306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>
            <a:normAutofit/>
          </a:bodyPr>
          <a:lstStyle/>
          <a:p>
            <a:pPr>
              <a:defRPr/>
            </a:pPr>
            <a:r>
              <a:rPr lang="ja-JP" altLang="en-US" sz="2800" dirty="0">
                <a:latin typeface="+mn-ea"/>
                <a:ea typeface="+mn-ea"/>
              </a:rPr>
              <a:t>ここに入力</a:t>
            </a:r>
            <a:endParaRPr lang="ja-JP" altLang="ja-JP" sz="2800" dirty="0">
              <a:latin typeface="+mn-ea"/>
              <a:ea typeface="+mn-ea"/>
            </a:endParaRPr>
          </a:p>
        </p:txBody>
      </p:sp>
      <p:sp>
        <p:nvSpPr>
          <p:cNvPr id="76" name="AutoShape 24">
            <a:extLst>
              <a:ext uri="{FF2B5EF4-FFF2-40B4-BE49-F238E27FC236}">
                <a16:creationId xmlns:a16="http://schemas.microsoft.com/office/drawing/2014/main" id="{5EB12DDA-D902-4B02-ACD2-6C827D8D68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08700" y="1654175"/>
            <a:ext cx="2500313" cy="2571750"/>
          </a:xfrm>
          <a:prstGeom prst="roundRect">
            <a:avLst>
              <a:gd name="adj" fmla="val 3306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>
            <a:normAutofit/>
          </a:bodyPr>
          <a:lstStyle/>
          <a:p>
            <a:pPr>
              <a:defRPr/>
            </a:pPr>
            <a:r>
              <a:rPr lang="ja-JP" altLang="en-US" sz="2800" dirty="0">
                <a:latin typeface="+mn-ea"/>
                <a:ea typeface="+mn-ea"/>
              </a:rPr>
              <a:t>ここに入力</a:t>
            </a:r>
            <a:endParaRPr lang="ja-JP" altLang="ja-JP" sz="2800" dirty="0">
              <a:latin typeface="+mn-ea"/>
              <a:ea typeface="+mn-ea"/>
            </a:endParaRPr>
          </a:p>
        </p:txBody>
      </p:sp>
      <p:sp>
        <p:nvSpPr>
          <p:cNvPr id="15" name="AutoShape 18">
            <a:extLst>
              <a:ext uri="{FF2B5EF4-FFF2-40B4-BE49-F238E27FC236}">
                <a16:creationId xmlns:a16="http://schemas.microsoft.com/office/drawing/2014/main" id="{85FED8F6-1BE1-4EB8-B2B1-43CE4D4F29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063" y="725488"/>
            <a:ext cx="2500312" cy="847725"/>
          </a:xfrm>
          <a:prstGeom prst="roundRect">
            <a:avLst>
              <a:gd name="adj" fmla="val 3306"/>
            </a:avLst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16200000" scaled="1"/>
            <a:tileRect/>
          </a:gradFill>
          <a:ln w="9525">
            <a:noFill/>
            <a:round/>
            <a:headEnd/>
            <a:tailEnd/>
          </a:ln>
          <a:effectLst/>
        </p:spPr>
        <p:txBody>
          <a:bodyPr wrap="none">
            <a:normAutofit fontScale="92500" lnSpcReduction="10000"/>
          </a:bodyPr>
          <a:lstStyle/>
          <a:p>
            <a:pPr algn="ctr">
              <a:defRPr/>
            </a:pPr>
            <a:r>
              <a:rPr lang="ja-JP" altLang="en-US" sz="2800" dirty="0">
                <a:solidFill>
                  <a:schemeClr val="bg1"/>
                </a:solidFill>
                <a:latin typeface="+mn-ea"/>
                <a:ea typeface="+mn-ea"/>
              </a:rPr>
              <a:t>① 顧客・市場</a:t>
            </a:r>
            <a:endParaRPr lang="en-US" altLang="ja-JP" sz="2800" dirty="0">
              <a:solidFill>
                <a:schemeClr val="bg1"/>
              </a:solidFill>
              <a:latin typeface="+mn-ea"/>
              <a:ea typeface="+mn-ea"/>
            </a:endParaRPr>
          </a:p>
          <a:p>
            <a:pPr algn="ctr">
              <a:defRPr/>
            </a:pPr>
            <a:r>
              <a:rPr lang="ja-JP" altLang="en-US" sz="2800" dirty="0">
                <a:solidFill>
                  <a:schemeClr val="bg1"/>
                </a:solidFill>
                <a:latin typeface="+mn-ea"/>
                <a:ea typeface="+mn-ea"/>
              </a:rPr>
              <a:t>（</a:t>
            </a:r>
            <a:r>
              <a:rPr lang="en-US" sz="2800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 customer </a:t>
            </a:r>
            <a:r>
              <a:rPr lang="ja-JP" altLang="en-US" sz="2800" dirty="0">
                <a:solidFill>
                  <a:schemeClr val="bg1"/>
                </a:solidFill>
                <a:latin typeface="+mn-ea"/>
                <a:ea typeface="+mn-ea"/>
              </a:rPr>
              <a:t>）</a:t>
            </a:r>
            <a:endParaRPr lang="ja-JP" altLang="ja-JP" sz="2800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16" name="AutoShape 23">
            <a:extLst>
              <a:ext uri="{FF2B5EF4-FFF2-40B4-BE49-F238E27FC236}">
                <a16:creationId xmlns:a16="http://schemas.microsoft.com/office/drawing/2014/main" id="{EB89FD39-D109-4688-AC0E-B54EBEC3CD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0413" y="725488"/>
            <a:ext cx="2501900" cy="847725"/>
          </a:xfrm>
          <a:prstGeom prst="roundRect">
            <a:avLst>
              <a:gd name="adj" fmla="val 3306"/>
            </a:avLst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16200000" scaled="1"/>
            <a:tileRect/>
          </a:gradFill>
          <a:ln w="9525">
            <a:noFill/>
            <a:round/>
            <a:headEnd/>
            <a:tailEnd/>
          </a:ln>
          <a:effectLst/>
        </p:spPr>
        <p:txBody>
          <a:bodyPr wrap="none">
            <a:normAutofit fontScale="92500" lnSpcReduction="10000"/>
          </a:bodyPr>
          <a:lstStyle/>
          <a:p>
            <a:pPr algn="ctr">
              <a:defRPr/>
            </a:pPr>
            <a:r>
              <a:rPr lang="ja-JP" altLang="en-US" sz="2800" dirty="0">
                <a:solidFill>
                  <a:schemeClr val="bg1"/>
                </a:solidFill>
                <a:latin typeface="+mn-ea"/>
                <a:ea typeface="+mn-ea"/>
              </a:rPr>
              <a:t>② 競合</a:t>
            </a:r>
            <a:endParaRPr lang="en-US" altLang="ja-JP" sz="2800" dirty="0">
              <a:solidFill>
                <a:schemeClr val="bg1"/>
              </a:solidFill>
              <a:latin typeface="+mn-ea"/>
              <a:ea typeface="+mn-ea"/>
            </a:endParaRPr>
          </a:p>
          <a:p>
            <a:pPr algn="ctr">
              <a:defRPr/>
            </a:pPr>
            <a:r>
              <a:rPr lang="en-US" sz="2800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（competitor）</a:t>
            </a:r>
          </a:p>
          <a:p>
            <a:pPr algn="ctr">
              <a:defRPr/>
            </a:pPr>
            <a:endParaRPr lang="ja-JP" altLang="ja-JP" sz="2800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17" name="AutoShape 24">
            <a:extLst>
              <a:ext uri="{FF2B5EF4-FFF2-40B4-BE49-F238E27FC236}">
                <a16:creationId xmlns:a16="http://schemas.microsoft.com/office/drawing/2014/main" id="{5882322C-924B-4867-B94D-37A773B048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2988" y="725488"/>
            <a:ext cx="2500312" cy="847725"/>
          </a:xfrm>
          <a:prstGeom prst="roundRect">
            <a:avLst>
              <a:gd name="adj" fmla="val 3306"/>
            </a:avLst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16200000" scaled="1"/>
            <a:tileRect/>
          </a:gradFill>
          <a:ln w="9525">
            <a:noFill/>
            <a:round/>
            <a:headEnd/>
            <a:tailEnd/>
          </a:ln>
          <a:effectLst/>
        </p:spPr>
        <p:txBody>
          <a:bodyPr wrap="none">
            <a:normAutofit fontScale="92500" lnSpcReduction="10000"/>
          </a:bodyPr>
          <a:lstStyle/>
          <a:p>
            <a:pPr algn="ctr">
              <a:defRPr/>
            </a:pPr>
            <a:r>
              <a:rPr lang="ja-JP" altLang="en-US" sz="2800" dirty="0">
                <a:solidFill>
                  <a:schemeClr val="bg1"/>
                </a:solidFill>
                <a:latin typeface="+mn-ea"/>
                <a:ea typeface="+mn-ea"/>
              </a:rPr>
              <a:t>③ 自社</a:t>
            </a:r>
            <a:endParaRPr lang="en-US" altLang="ja-JP" sz="2800" dirty="0">
              <a:solidFill>
                <a:schemeClr val="bg1"/>
              </a:solidFill>
              <a:latin typeface="+mn-ea"/>
              <a:ea typeface="+mn-ea"/>
            </a:endParaRPr>
          </a:p>
          <a:p>
            <a:pPr algn="ctr">
              <a:defRPr/>
            </a:pPr>
            <a:r>
              <a:rPr lang="ja-JP" altLang="en-US" sz="2800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（</a:t>
            </a:r>
            <a:r>
              <a:rPr lang="en-US" sz="2800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company）</a:t>
            </a:r>
            <a:endParaRPr lang="ja-JP" altLang="ja-JP" sz="2800" dirty="0">
              <a:solidFill>
                <a:schemeClr val="bg1"/>
              </a:solidFill>
              <a:latin typeface="+mn-ea"/>
              <a:ea typeface="+mn-e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325</TotalTime>
  <Words>34</Words>
  <Application>Microsoft Office PowerPoint</Application>
  <PresentationFormat>画面に合わせる (4:3)</PresentationFormat>
  <Paragraphs>13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柔かい印象の、3C分析のテンプレートです。企画書・提案書などにご活用下さい。</dc:description>
  <cp:revision>8</cp:revision>
  <dcterms:created xsi:type="dcterms:W3CDTF">2009-02-20T09:16:29Z</dcterms:created>
  <dcterms:modified xsi:type="dcterms:W3CDTF">2021-08-07T14:36:06Z</dcterms:modified>
</cp:coreProperties>
</file>