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6" r:id="rId2"/>
    <p:sldId id="287" r:id="rId3"/>
    <p:sldId id="277" r:id="rId4"/>
    <p:sldId id="288" r:id="rId5"/>
    <p:sldId id="289" r:id="rId6"/>
    <p:sldId id="291" r:id="rId7"/>
    <p:sldId id="290" r:id="rId8"/>
    <p:sldId id="292" r:id="rId9"/>
    <p:sldId id="293" r:id="rId10"/>
    <p:sldId id="296" r:id="rId11"/>
    <p:sldId id="295" r:id="rId12"/>
    <p:sldId id="294" r:id="rId13"/>
    <p:sldId id="297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CE002B9B-F70A-4A42-A5F1-FBE833E2C163}"/>
    <pc:docChg chg="modSld">
      <pc:chgData name="鳴海 祐" userId="b1de848e6dad69f3" providerId="LiveId" clId="{CE002B9B-F70A-4A42-A5F1-FBE833E2C163}" dt="2021-08-09T11:22:42.712" v="7" actId="20577"/>
      <pc:docMkLst>
        <pc:docMk/>
      </pc:docMkLst>
      <pc:sldChg chg="modSp mod">
        <pc:chgData name="鳴海 祐" userId="b1de848e6dad69f3" providerId="LiveId" clId="{CE002B9B-F70A-4A42-A5F1-FBE833E2C163}" dt="2021-08-09T11:22:42.712" v="7" actId="20577"/>
        <pc:sldMkLst>
          <pc:docMk/>
          <pc:sldMk cId="0" sldId="286"/>
        </pc:sldMkLst>
        <pc:spChg chg="mod">
          <ac:chgData name="鳴海 祐" userId="b1de848e6dad69f3" providerId="LiveId" clId="{CE002B9B-F70A-4A42-A5F1-FBE833E2C163}" dt="2021-08-09T11:22:42.712" v="7" actId="20577"/>
          <ac:spMkLst>
            <pc:docMk/>
            <pc:sldMk cId="0" sldId="286"/>
            <ac:spMk id="2054" creationId="{11FD5CD6-B303-49D0-855E-30F339A0C5A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E9654C4-BF24-4216-80E9-9D12EDAA75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CB95DA4-C76B-4262-85E7-2F37192645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15CB3A3-633C-4A55-A92A-FEE5151CA3BD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E5A97C5-D4A1-4586-80F1-A001E9FDB6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2EC3BEB-9CD0-4834-917F-64F2C5F744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24B13B4-993C-45BF-BFD1-EC812C2257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16D0668-CC5C-4501-9D6E-9C9936FC28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784A781-6E73-49C9-B6EA-559A0CDB94A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3D80ED6-CC05-48A3-B548-079A281DB3A5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A33D9E5-293E-4F4D-966E-F36121794B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BEFA338-FB68-4994-B911-D927F4237D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D1D59EA-E794-492E-BE6A-E51553D1F16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D91BEB0-2803-47E3-AEBF-95241D8E4D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FD8AE91-AF53-4032-B576-B36528C237C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スライド イメージ プレースホルダ 1">
            <a:extLst>
              <a:ext uri="{FF2B5EF4-FFF2-40B4-BE49-F238E27FC236}">
                <a16:creationId xmlns:a16="http://schemas.microsoft.com/office/drawing/2014/main" id="{196A8BC0-13D7-43AA-9EBC-A53C25F616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ノート プレースホルダ 2">
            <a:extLst>
              <a:ext uri="{FF2B5EF4-FFF2-40B4-BE49-F238E27FC236}">
                <a16:creationId xmlns:a16="http://schemas.microsoft.com/office/drawing/2014/main" id="{BBFA6977-A6C9-4A21-A183-026AD6CD5A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AAECE397-32E4-4931-ADA0-67196E7A94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18E27B1-1427-4D05-B5DD-E807F556841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スライド イメージ プレースホルダ 1">
            <a:extLst>
              <a:ext uri="{FF2B5EF4-FFF2-40B4-BE49-F238E27FC236}">
                <a16:creationId xmlns:a16="http://schemas.microsoft.com/office/drawing/2014/main" id="{E1FC5E23-F9DB-40D8-B905-F9939D8C17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ノート プレースホルダ 2">
            <a:extLst>
              <a:ext uri="{FF2B5EF4-FFF2-40B4-BE49-F238E27FC236}">
                <a16:creationId xmlns:a16="http://schemas.microsoft.com/office/drawing/2014/main" id="{2A69F838-B5C7-482E-B4B8-FC99614117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F546AA08-2D74-4265-8097-DBAD386FF8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691610A-5E8C-411F-A3F4-C7E76D0CE372}" type="slidenum">
              <a:rPr lang="ja-JP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スライド イメージ プレースホルダ 1">
            <a:extLst>
              <a:ext uri="{FF2B5EF4-FFF2-40B4-BE49-F238E27FC236}">
                <a16:creationId xmlns:a16="http://schemas.microsoft.com/office/drawing/2014/main" id="{545C4590-3820-44CD-A3B6-1DCFC7FFA3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ノート プレースホルダ 2">
            <a:extLst>
              <a:ext uri="{FF2B5EF4-FFF2-40B4-BE49-F238E27FC236}">
                <a16:creationId xmlns:a16="http://schemas.microsoft.com/office/drawing/2014/main" id="{3243EC9B-2355-42A9-BE74-F7477A5A62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FC314E8-09EC-457F-BAF7-2AF99626A7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EC8BA41-2327-445C-9B4A-0EF564895FC9}" type="slidenum">
              <a:rPr lang="ja-JP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スライド イメージ プレースホルダ 1">
            <a:extLst>
              <a:ext uri="{FF2B5EF4-FFF2-40B4-BE49-F238E27FC236}">
                <a16:creationId xmlns:a16="http://schemas.microsoft.com/office/drawing/2014/main" id="{D642A33E-B73E-407A-A8A5-2815AD6DB7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ノート プレースホルダ 2">
            <a:extLst>
              <a:ext uri="{FF2B5EF4-FFF2-40B4-BE49-F238E27FC236}">
                <a16:creationId xmlns:a16="http://schemas.microsoft.com/office/drawing/2014/main" id="{B10C7C20-E5F8-4D67-A938-588BED30FE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C45C513C-6802-435F-8450-DAE7C4524D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173553B-0D6E-472F-82DC-D2623F62070C}" type="slidenum">
              <a:rPr lang="ja-JP" altLang="en-US">
                <a:latin typeface="Calibri" panose="020F0502020204030204" pitchFamily="34" charset="0"/>
              </a:rPr>
              <a:pPr eaLnBrk="1" hangingPunct="1"/>
              <a:t>12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スライド イメージ プレースホルダ 1">
            <a:extLst>
              <a:ext uri="{FF2B5EF4-FFF2-40B4-BE49-F238E27FC236}">
                <a16:creationId xmlns:a16="http://schemas.microsoft.com/office/drawing/2014/main" id="{DB877DA8-C253-4FE8-A399-9688216B8F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ノート プレースホルダ 2">
            <a:extLst>
              <a:ext uri="{FF2B5EF4-FFF2-40B4-BE49-F238E27FC236}">
                <a16:creationId xmlns:a16="http://schemas.microsoft.com/office/drawing/2014/main" id="{F63F6125-4FA4-43FB-B488-4C4A2558EF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72FB7467-7A2F-4F72-AD97-94EA5289BE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1AF1C0D-C996-4159-A464-12C9F006ED97}" type="slidenum">
              <a:rPr lang="ja-JP" altLang="en-US">
                <a:latin typeface="Calibri" panose="020F0502020204030204" pitchFamily="34" charset="0"/>
              </a:rPr>
              <a:pPr eaLnBrk="1" hangingPunct="1"/>
              <a:t>13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スライド イメージ プレースホルダ 1">
            <a:extLst>
              <a:ext uri="{FF2B5EF4-FFF2-40B4-BE49-F238E27FC236}">
                <a16:creationId xmlns:a16="http://schemas.microsoft.com/office/drawing/2014/main" id="{21BA757A-0D8A-4D2C-B51C-397F7FB7EF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ノート プレースホルダ 2">
            <a:extLst>
              <a:ext uri="{FF2B5EF4-FFF2-40B4-BE49-F238E27FC236}">
                <a16:creationId xmlns:a16="http://schemas.microsoft.com/office/drawing/2014/main" id="{0EE7777D-9498-4473-B82E-B5BE50830A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F3A29918-99A0-47B2-9676-4C4EED4388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230FA50-4AC8-4C31-8802-31EAC2448D44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 イメージ プレースホルダ 1">
            <a:extLst>
              <a:ext uri="{FF2B5EF4-FFF2-40B4-BE49-F238E27FC236}">
                <a16:creationId xmlns:a16="http://schemas.microsoft.com/office/drawing/2014/main" id="{E6272125-6D8E-4B53-9FF9-E500CB3E1D4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ノート プレースホルダ 2">
            <a:extLst>
              <a:ext uri="{FF2B5EF4-FFF2-40B4-BE49-F238E27FC236}">
                <a16:creationId xmlns:a16="http://schemas.microsoft.com/office/drawing/2014/main" id="{FFE2FB96-A9D5-464C-B487-F903B0B2B3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1E4782EF-BC12-4B64-9EAC-63AD420FD0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F16CD4F-BDD9-4908-AFA2-94174A145463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スライド イメージ プレースホルダ 1">
            <a:extLst>
              <a:ext uri="{FF2B5EF4-FFF2-40B4-BE49-F238E27FC236}">
                <a16:creationId xmlns:a16="http://schemas.microsoft.com/office/drawing/2014/main" id="{EED130E4-7240-4B2B-A375-925B2BA4CDF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ノート プレースホルダ 2">
            <a:extLst>
              <a:ext uri="{FF2B5EF4-FFF2-40B4-BE49-F238E27FC236}">
                <a16:creationId xmlns:a16="http://schemas.microsoft.com/office/drawing/2014/main" id="{D12D0D2D-44CD-4F63-A7FB-5ECB2D5541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126F78E2-C7BD-458D-9ABE-014C976D83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200B9A1-8CAC-4868-B5A3-6716E1F5555C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スライド イメージ プレースホルダ 1">
            <a:extLst>
              <a:ext uri="{FF2B5EF4-FFF2-40B4-BE49-F238E27FC236}">
                <a16:creationId xmlns:a16="http://schemas.microsoft.com/office/drawing/2014/main" id="{4F319514-02CB-4C85-8E2D-A34A073CAF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ノート プレースホルダ 2">
            <a:extLst>
              <a:ext uri="{FF2B5EF4-FFF2-40B4-BE49-F238E27FC236}">
                <a16:creationId xmlns:a16="http://schemas.microsoft.com/office/drawing/2014/main" id="{094B9DD9-FBF3-4F5A-B8FF-13AF69A380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FA4E7D1C-DE0D-419D-9190-5EAA00F068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7A00E88-A0BC-4AB0-AAA8-841A6A7B8C73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スライド イメージ プレースホルダ 1">
            <a:extLst>
              <a:ext uri="{FF2B5EF4-FFF2-40B4-BE49-F238E27FC236}">
                <a16:creationId xmlns:a16="http://schemas.microsoft.com/office/drawing/2014/main" id="{654BA872-246F-4E4A-B2D8-18B42EF7E0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ノート プレースホルダ 2">
            <a:extLst>
              <a:ext uri="{FF2B5EF4-FFF2-40B4-BE49-F238E27FC236}">
                <a16:creationId xmlns:a16="http://schemas.microsoft.com/office/drawing/2014/main" id="{A362D7A1-C1E6-4BE5-B531-9DABC74B6D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8DE9ABC1-20B4-40DB-9004-1127A1257E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94FCF0F-F26B-435C-BED3-7964B0AE1D0A}" type="slidenum">
              <a:rPr lang="ja-JP" altLang="en-US"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スライド イメージ プレースホルダ 1">
            <a:extLst>
              <a:ext uri="{FF2B5EF4-FFF2-40B4-BE49-F238E27FC236}">
                <a16:creationId xmlns:a16="http://schemas.microsoft.com/office/drawing/2014/main" id="{F1AEDD76-23E6-4728-8C63-4BBC0FA84E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ノート プレースホルダ 2">
            <a:extLst>
              <a:ext uri="{FF2B5EF4-FFF2-40B4-BE49-F238E27FC236}">
                <a16:creationId xmlns:a16="http://schemas.microsoft.com/office/drawing/2014/main" id="{AE9EB8CC-C1C0-4782-AFB8-427FF35848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B5B591C-FB5F-4756-AAEB-803582EB15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042BDF9-5A9B-4B46-8E2D-9AEE925FFC6A}" type="slidenum">
              <a:rPr lang="ja-JP" altLang="en-US"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スライド イメージ プレースホルダ 1">
            <a:extLst>
              <a:ext uri="{FF2B5EF4-FFF2-40B4-BE49-F238E27FC236}">
                <a16:creationId xmlns:a16="http://schemas.microsoft.com/office/drawing/2014/main" id="{50DF83F9-33AE-4104-A973-02DAF340A8C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ノート プレースホルダ 2">
            <a:extLst>
              <a:ext uri="{FF2B5EF4-FFF2-40B4-BE49-F238E27FC236}">
                <a16:creationId xmlns:a16="http://schemas.microsoft.com/office/drawing/2014/main" id="{4479F660-ACF9-4E05-8BFC-8F85986149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BD2275E-5E68-441B-BE03-9E6EB216C7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BD46750-FFF2-4D3A-B7C3-11F594E94EC0}" type="slidenum">
              <a:rPr lang="ja-JP" altLang="en-US">
                <a:latin typeface="Calibri" panose="020F0502020204030204" pitchFamily="34" charset="0"/>
              </a:rPr>
              <a:pPr eaLnBrk="1" hangingPunct="1"/>
              <a:t>8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スライド イメージ プレースホルダ 1">
            <a:extLst>
              <a:ext uri="{FF2B5EF4-FFF2-40B4-BE49-F238E27FC236}">
                <a16:creationId xmlns:a16="http://schemas.microsoft.com/office/drawing/2014/main" id="{F56967A2-65D1-4943-A038-CCF819D857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ノート プレースホルダ 2">
            <a:extLst>
              <a:ext uri="{FF2B5EF4-FFF2-40B4-BE49-F238E27FC236}">
                <a16:creationId xmlns:a16="http://schemas.microsoft.com/office/drawing/2014/main" id="{4F364C94-A828-420D-9A12-31044F8275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7DCB9A4-BD05-4C2F-BA93-89B888E50D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2D26BD1-29B7-4322-BAB8-1F7A4A1CA549}" type="slidenum">
              <a:rPr lang="ja-JP" altLang="en-US">
                <a:latin typeface="Calibri" panose="020F0502020204030204" pitchFamily="34" charset="0"/>
              </a:rPr>
              <a:pPr eaLnBrk="1" hangingPunct="1"/>
              <a:t>9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28C2634-CC0E-45AB-9DE6-D2151199C7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3EFB137-2CAF-43A0-8416-1FB86CFD31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2101FC-FD0C-4CA7-A065-7B9E6F55991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7575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3609036-2788-4830-939A-75932AA7BE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EE94DEA-BB92-4CDC-AA30-37802B4C5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05231D-990E-46F2-B65B-D624C3CA3F2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4086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1" y="274642"/>
            <a:ext cx="601980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218A6A3-EA25-4818-8D66-36C12FD78F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D698FDA-7F0B-4D63-9A1F-1F549C4AF1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DF850F-9007-4326-98B8-DC7AD848DE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7800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9C67997-9AE6-41BF-ACA3-C8627C6C3B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D64E6CF-80A4-4CB3-BDC9-5D8220A118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0A4839-81CB-4A2A-BF22-40824F478FD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3089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7D559EE-8B5C-48E3-B8D0-61FD94A2C2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B177190-7494-45E6-BC67-5231C6733C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BD352B-0B1A-4AF4-A97F-4DE56297A7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7679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1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199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83C1733-7AB0-420F-BEE5-8D6F9347BC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08358B1-0422-427B-B3D7-5C60DF2AD3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646584-8371-41A7-906B-10A2D1ACB5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2685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199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199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4A2E82CA-AC51-4B1A-BED2-E4C4EF7144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E88384DB-9C65-4B7E-AF87-B211FB9B06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B94F06-7A6D-4024-A39C-E20B1946A9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618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58D9600-EA2E-4370-84EC-0800647A5A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55E8149-5DB6-4CAA-9546-9F797AECFB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7ECCBE-9CFF-44BF-BEC7-C1D288FB26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394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27DC82A3-7641-421B-B2EB-73FB5D1E80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C545A10C-C98B-4E04-B1D4-E3A46761E6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EEDCEB-AF17-4566-AB07-284115D2E0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7919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83EBC54-433B-4FAA-9DAB-AEAB0378601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F894FA-853B-49D5-8224-CA39C4D07E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59D346-C12C-4746-929B-9B554BBCC8F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734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EB6E7E2-C777-4797-8B77-AF9D3B0B98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A086790-B4B9-4218-B181-507FE8E3D9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82FD51-1A11-4F55-94C6-FCD011492C7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357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99557EDD-7703-4151-B8EA-FB4ED575F6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429375"/>
            <a:ext cx="9144001" cy="428625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3FB1EE75-B4A8-4B5A-A204-F9A1AF39919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144000" cy="46037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0580BA82-D494-4695-9104-2FD234691C2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142875"/>
            <a:ext cx="661987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A309DDF2-4403-4713-956D-6593D1038E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823913"/>
            <a:ext cx="82296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535494B-DB84-4B82-87E6-39BD44D07D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59063" y="6492875"/>
            <a:ext cx="3825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9E7CF16-166A-437C-8E88-7FE75A9FC7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18D05AC4-633A-4F33-A57F-B1A9A91D9C8C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17C4899D-4FE4-4D31-AD6F-241A3682B4CC}"/>
              </a:ext>
            </a:extLst>
          </p:cNvPr>
          <p:cNvSpPr txBox="1">
            <a:spLocks/>
          </p:cNvSpPr>
          <p:nvPr userDrawn="1"/>
        </p:nvSpPr>
        <p:spPr>
          <a:xfrm>
            <a:off x="7210425" y="142875"/>
            <a:ext cx="1657350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プレースホルダ 1">
            <a:extLst>
              <a:ext uri="{FF2B5EF4-FFF2-40B4-BE49-F238E27FC236}">
                <a16:creationId xmlns:a16="http://schemas.microsoft.com/office/drawing/2014/main" id="{42CBD696-4180-4851-921A-0D24E9FC2983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71500" y="6507163"/>
            <a:ext cx="1214438" cy="269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altLang="ja-JP" sz="1200" dirty="0">
                <a:solidFill>
                  <a:schemeClr val="bg1"/>
                </a:solidFill>
                <a:latin typeface="Arial" charset="0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サブタイトル 2">
            <a:extLst>
              <a:ext uri="{FF2B5EF4-FFF2-40B4-BE49-F238E27FC236}">
                <a16:creationId xmlns:a16="http://schemas.microsoft.com/office/drawing/2014/main" id="{8A4FBF31-77F3-43AD-9498-CA12579CD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7313" y="3929063"/>
            <a:ext cx="6400800" cy="1752600"/>
          </a:xfrm>
        </p:spPr>
        <p:txBody>
          <a:bodyPr/>
          <a:lstStyle/>
          <a:p>
            <a:r>
              <a:rPr lang="ja-JP" altLang="en-US" sz="2800">
                <a:solidFill>
                  <a:schemeClr val="tx1"/>
                </a:solidFill>
              </a:rPr>
              <a:t>オリエンテーション担当</a:t>
            </a:r>
            <a:endParaRPr lang="en-US" altLang="ja-JP" sz="2800">
              <a:solidFill>
                <a:schemeClr val="tx1"/>
              </a:solidFill>
            </a:endParaRPr>
          </a:p>
          <a:p>
            <a:r>
              <a:rPr lang="ja-JP" altLang="en-US" sz="2800">
                <a:solidFill>
                  <a:schemeClr val="tx1"/>
                </a:solidFill>
              </a:rPr>
              <a:t>人事部　山田太郎</a:t>
            </a:r>
            <a:endParaRPr lang="en-US" altLang="ja-JP" sz="2800">
              <a:solidFill>
                <a:schemeClr val="tx1"/>
              </a:solidFill>
            </a:endParaRPr>
          </a:p>
          <a:p>
            <a:endParaRPr lang="en-US" altLang="ja-JP" sz="2800">
              <a:solidFill>
                <a:schemeClr val="tx1"/>
              </a:solidFill>
            </a:endParaRPr>
          </a:p>
        </p:txBody>
      </p:sp>
      <p:sp>
        <p:nvSpPr>
          <p:cNvPr id="3076" name="スライド番号プレースホルダ 3">
            <a:extLst>
              <a:ext uri="{FF2B5EF4-FFF2-40B4-BE49-F238E27FC236}">
                <a16:creationId xmlns:a16="http://schemas.microsoft.com/office/drawing/2014/main" id="{B55F8124-1700-4A6C-ABD5-084B3D431E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B191384-2CC3-4647-8547-0DA5DBA99D8E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7" name="フッター プレースホルダ 4">
            <a:extLst>
              <a:ext uri="{FF2B5EF4-FFF2-40B4-BE49-F238E27FC236}">
                <a16:creationId xmlns:a16="http://schemas.microsoft.com/office/drawing/2014/main" id="{9944C738-2885-4138-9F45-F450AAD90D7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87A8B84-28A0-4A39-B885-407629E66D19}"/>
              </a:ext>
            </a:extLst>
          </p:cNvPr>
          <p:cNvSpPr/>
          <p:nvPr/>
        </p:nvSpPr>
        <p:spPr>
          <a:xfrm>
            <a:off x="500063" y="1857375"/>
            <a:ext cx="8142287" cy="142875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bg1"/>
                </a:solidFill>
              </a:rPr>
              <a:t>株式会社○○○○</a:t>
            </a:r>
            <a:endParaRPr lang="en-US" altLang="ja-JP" sz="3600" dirty="0">
              <a:solidFill>
                <a:schemeClr val="bg1"/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bg1"/>
                </a:solidFill>
              </a:rPr>
              <a:t>～ 新入社員オリエンテーション ～</a:t>
            </a:r>
          </a:p>
        </p:txBody>
      </p:sp>
      <p:sp>
        <p:nvSpPr>
          <p:cNvPr id="2054" name="正方形/長方形 15">
            <a:extLst>
              <a:ext uri="{FF2B5EF4-FFF2-40B4-BE49-F238E27FC236}">
                <a16:creationId xmlns:a16="http://schemas.microsoft.com/office/drawing/2014/main" id="{11FD5CD6-B303-49D0-855E-30F339A0C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357313"/>
            <a:ext cx="23134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/>
              <a:t>2021</a:t>
            </a:r>
            <a:r>
              <a:rPr lang="ja-JP" altLang="en-US" dirty="0"/>
              <a:t>年○○月○○日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>
            <a:extLst>
              <a:ext uri="{FF2B5EF4-FFF2-40B4-BE49-F238E27FC236}">
                <a16:creationId xmlns:a16="http://schemas.microsoft.com/office/drawing/2014/main" id="{C2731A25-533A-43A1-8ADD-604CFD9DF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就業規則について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251D9D11-E708-42AB-90A5-0A3F102D011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981CFB0-B597-40CF-9C09-EC60056156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5B1B2AE-BA6C-422A-8B88-F14C5FEBED33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10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269" name="コンテンツ プレースホルダ 5">
            <a:extLst>
              <a:ext uri="{FF2B5EF4-FFF2-40B4-BE49-F238E27FC236}">
                <a16:creationId xmlns:a16="http://schemas.microsoft.com/office/drawing/2014/main" id="{ECD503F8-AF5B-4E45-B6E0-A6829FA3C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就業規則について</a:t>
            </a:r>
            <a:endParaRPr lang="en-US" altLang="ja-JP"/>
          </a:p>
          <a:p>
            <a:pPr lvl="1"/>
            <a:r>
              <a:rPr lang="ja-JP" altLang="en-US"/>
              <a:t>就業規則について説明します。レジュメではポイントだけを記載し、詳細は就業規則を別途配布して説明しましょう。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/>
              <a:t>　   新卒向けのオリエンであれば「就業規則とは？」という説明も入れておきましょう。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就業規則とは？</a:t>
            </a:r>
            <a:endParaRPr lang="en-US" altLang="ja-JP"/>
          </a:p>
          <a:p>
            <a:pPr lvl="1"/>
            <a:r>
              <a:rPr lang="ja-JP" altLang="en-US"/>
              <a:t>就業規則のポイント（労働時間、休暇などについて）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493FCD30-2BDE-40FF-875A-571F1FDBA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必要書類の提出について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0F2DFEAB-72BA-4F2B-91CB-B6933B163E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DD917F0-8161-4592-83E7-DBAB49C2E7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21B61AE-44E8-466A-BEBD-482650A8D35D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コンテンツ プレースホルダ 5">
            <a:extLst>
              <a:ext uri="{FF2B5EF4-FFF2-40B4-BE49-F238E27FC236}">
                <a16:creationId xmlns:a16="http://schemas.microsoft.com/office/drawing/2014/main" id="{24DB0A82-96A9-4DFD-81E0-E20891A27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ja-JP" altLang="en-US" dirty="0"/>
              <a:t>必要書類の提出について</a:t>
            </a:r>
            <a:endParaRPr lang="en-US" altLang="ja-JP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dirty="0"/>
              <a:t>必要書類の種類、内容の説明を行います。提出期限のアナウンスも忘れずに。</a:t>
            </a: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>
              <a:buFont typeface="Arial" charset="0"/>
              <a:buChar char="•"/>
              <a:defRPr/>
            </a:pPr>
            <a:r>
              <a:rPr lang="ja-JP" altLang="en-US" dirty="0"/>
              <a:t>必要項目</a:t>
            </a:r>
            <a:endParaRPr lang="en-US" altLang="ja-JP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dirty="0"/>
              <a:t>必要書類の種類</a:t>
            </a:r>
            <a:endParaRPr lang="en-US" altLang="ja-JP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dirty="0"/>
              <a:t>各書類の説明（内容、柿方、対象者、提出期日など）</a:t>
            </a: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 marL="342900" lvl="1" indent="-342900">
              <a:buFont typeface="Arial" charset="0"/>
              <a:buChar char="•"/>
              <a:defRPr/>
            </a:pPr>
            <a:r>
              <a:rPr lang="ja-JP" altLang="en-US" dirty="0"/>
              <a:t>目安：必要に応じた枚数を用意してください。</a:t>
            </a:r>
            <a:endParaRPr lang="en-US" altLang="ja-JP" dirty="0"/>
          </a:p>
          <a:p>
            <a:pPr>
              <a:buFont typeface="Arial" charset="0"/>
              <a:buChar char="•"/>
              <a:defRPr/>
            </a:pP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>
            <a:extLst>
              <a:ext uri="{FF2B5EF4-FFF2-40B4-BE49-F238E27FC236}">
                <a16:creationId xmlns:a16="http://schemas.microsoft.com/office/drawing/2014/main" id="{203D1BB9-CD31-45AA-87F0-CB7401104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今後のスケジュール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C8EE6471-E50D-44FD-A658-4A7D8CFC75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BCF67B1-6315-46BE-92E9-EE2F34E75B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AFA691F-DB4B-4803-B3B7-4F81BE5A4397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3317" name="コンテンツ プレースホルダ 5">
            <a:extLst>
              <a:ext uri="{FF2B5EF4-FFF2-40B4-BE49-F238E27FC236}">
                <a16:creationId xmlns:a16="http://schemas.microsoft.com/office/drawing/2014/main" id="{1C9830FC-89F5-44E1-97F1-0B6B4D723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今後のスケジュール</a:t>
            </a:r>
            <a:endParaRPr lang="en-US" altLang="ja-JP"/>
          </a:p>
          <a:p>
            <a:pPr lvl="1"/>
            <a:r>
              <a:rPr lang="ja-JP" altLang="en-US"/>
              <a:t>今後のスケジュールをアナウンスします。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今後のスケジュール（研修や、書類の提出期限等）</a:t>
            </a:r>
            <a:endParaRPr lang="en-US" altLang="ja-JP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738FF4E3-683C-4E10-B216-6265A5F3F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最後に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A4E185A-80D4-42AB-A9EB-4EAC1DF4F0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9B01DA3-5A5C-40EE-AFA4-1A094D63A8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1649964-1B9C-4C6E-9DEF-FE8F5C2E93DF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4341" name="コンテンツ プレースホルダ 5">
            <a:extLst>
              <a:ext uri="{FF2B5EF4-FFF2-40B4-BE49-F238E27FC236}">
                <a16:creationId xmlns:a16="http://schemas.microsoft.com/office/drawing/2014/main" id="{03C98051-C3C2-4481-8CED-7640FCACA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最後に</a:t>
            </a:r>
            <a:endParaRPr lang="en-US" altLang="ja-JP"/>
          </a:p>
          <a:p>
            <a:pPr lvl="1"/>
            <a:r>
              <a:rPr lang="ja-JP" altLang="en-US"/>
              <a:t>まとめや絞めの挨拶に使ってください。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8CC75CFB-FDE3-4853-A381-1845394A0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アジェンダ</a:t>
            </a:r>
          </a:p>
        </p:txBody>
      </p: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AC839028-E62F-4D85-BFBE-F1132F6011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DCCB627-8C92-4AB2-AFED-79C433E2B222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098FF207-181E-4867-8621-50E9799F7E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9E8AAB3-CB3C-43F2-8898-068A5EE08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925" y="1300163"/>
            <a:ext cx="30368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目次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会社概要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沿革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ビジョン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事業内容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方針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新入社員に期待すること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評価制度について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就業規則について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必要書類の提出について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今後のスケジュール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ja-JP" altLang="en-US">
              <a:latin typeface="Calibri" panose="020F0502020204030204" pitchFamily="34" charset="0"/>
            </a:endParaRP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B7CC224E-B14F-463A-8163-1B8201F82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87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>
            <a:extLst>
              <a:ext uri="{FF2B5EF4-FFF2-40B4-BE49-F238E27FC236}">
                <a16:creationId xmlns:a16="http://schemas.microsoft.com/office/drawing/2014/main" id="{B2BFF997-CE2C-4354-A635-2F8DE1A8E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会社概要</a:t>
            </a:r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3FD10664-3759-4B4A-9D3D-15E3B56071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E1228B3-4AE7-4CEF-B460-688CED01BA80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3548EB66-61C6-4947-8979-61A1D57C73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DAAC47EF-5106-4160-98B6-B9F4BA6A6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673665"/>
              </p:ext>
            </p:extLst>
          </p:nvPr>
        </p:nvGraphicFramePr>
        <p:xfrm>
          <a:off x="714375" y="1563688"/>
          <a:ext cx="7643813" cy="4541835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会社名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株式会社○○○○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7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本社所在地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〒</a:t>
                      </a:r>
                      <a:r>
                        <a:rPr kumimoji="1" lang="en-US" altLang="ja-JP" sz="1400" dirty="0"/>
                        <a:t>111-1111</a:t>
                      </a:r>
                    </a:p>
                    <a:p>
                      <a:pPr algn="l"/>
                      <a:r>
                        <a:rPr lang="ja-JP" altLang="en-US" sz="1400" dirty="0"/>
                        <a:t>　東京都○○○区○○○</a:t>
                      </a:r>
                      <a:r>
                        <a:rPr lang="en-US" altLang="ja-JP" sz="1400" dirty="0"/>
                        <a:t>1-1-1 </a:t>
                      </a:r>
                      <a:r>
                        <a:rPr lang="ja-JP" altLang="en-US" sz="1400" dirty="0"/>
                        <a:t>　○○ビル</a:t>
                      </a:r>
                      <a:r>
                        <a:rPr lang="en-US" altLang="ja-JP" sz="1400" dirty="0"/>
                        <a:t>1F</a:t>
                      </a:r>
                    </a:p>
                    <a:p>
                      <a:pPr algn="l"/>
                      <a:r>
                        <a:rPr lang="ja-JP" altLang="en-US" sz="1400" dirty="0"/>
                        <a:t>　</a:t>
                      </a:r>
                      <a:r>
                        <a:rPr lang="en-US" altLang="ja-JP" sz="1400" dirty="0"/>
                        <a:t>TEL</a:t>
                      </a:r>
                      <a:r>
                        <a:rPr lang="ja-JP" altLang="en-US" sz="1400" dirty="0"/>
                        <a:t>：</a:t>
                      </a:r>
                      <a:r>
                        <a:rPr lang="en-US" altLang="ja-JP" sz="1400" dirty="0"/>
                        <a:t>03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1234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5678</a:t>
                      </a:r>
                      <a:r>
                        <a:rPr lang="ja-JP" altLang="en-US" sz="1400" dirty="0"/>
                        <a:t>（代表）　　 </a:t>
                      </a:r>
                      <a:r>
                        <a:rPr lang="en-US" altLang="ja-JP" sz="1400" dirty="0"/>
                        <a:t>FAX</a:t>
                      </a:r>
                      <a:r>
                        <a:rPr lang="ja-JP" altLang="en-US" sz="1400" dirty="0"/>
                        <a:t>：</a:t>
                      </a:r>
                      <a:r>
                        <a:rPr lang="en-US" altLang="ja-JP" sz="1400" dirty="0"/>
                        <a:t>03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1234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5678</a:t>
                      </a:r>
                      <a:endParaRPr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9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事業内容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1. </a:t>
                      </a:r>
                      <a:r>
                        <a:rPr kumimoji="1" lang="ja-JP" altLang="en-US" sz="1400" dirty="0"/>
                        <a:t>○○○事業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2. </a:t>
                      </a:r>
                      <a:r>
                        <a:rPr kumimoji="1" lang="ja-JP" altLang="en-US" sz="1400" dirty="0"/>
                        <a:t>○○○事業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設立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2021</a:t>
                      </a:r>
                      <a:r>
                        <a:rPr kumimoji="1" lang="ja-JP" altLang="en-US" sz="1400" dirty="0"/>
                        <a:t>年 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月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資本金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○○○○円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代表者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山田　太郎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494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役員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代表取締役　　山田　太郎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lang="ja-JP" altLang="en-US" sz="1400" dirty="0"/>
                        <a:t>　専務取締役　　田中　次郎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kumimoji="1" lang="ja-JP" altLang="en-US" sz="1400" dirty="0"/>
                        <a:t>　取締役　　　　　鈴木　三郎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lang="ja-JP" altLang="en-US" sz="1400" dirty="0"/>
                        <a:t>　監査役　　　　　佐藤　四郎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9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取引銀行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○○銀行</a:t>
                      </a:r>
                      <a:endParaRPr kumimoji="1" lang="en-US" altLang="ja-JP" sz="1400" dirty="0"/>
                    </a:p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○○銀行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決算期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月末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加盟団体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aseline="0" dirty="0"/>
                        <a:t>　○○○協会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80A05A5C-25BB-499D-8270-3FB10D3C1A83}"/>
              </a:ext>
            </a:extLst>
          </p:cNvPr>
          <p:cNvGraphicFramePr>
            <a:graphicFrameLocks noGrp="1"/>
          </p:cNvGraphicFramePr>
          <p:nvPr/>
        </p:nvGraphicFramePr>
        <p:xfrm>
          <a:off x="10025063" y="1012825"/>
          <a:ext cx="208000" cy="365602"/>
        </p:xfrm>
        <a:graphic>
          <a:graphicData uri="http://schemas.openxmlformats.org/drawingml/2006/table">
            <a:tbl>
              <a:tblPr/>
              <a:tblGrid>
                <a:gridCol w="2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300" marR="91300" marT="45641" marB="45641">
                    <a:lnL w="3175" cmpd="sng">
                      <a:solidFill>
                        <a:srgbClr val="0070C0"/>
                      </a:solidFill>
                      <a:prstDash val="solid"/>
                    </a:lnL>
                    <a:lnR w="3175" cmpd="sng">
                      <a:solidFill>
                        <a:srgbClr val="0070C0"/>
                      </a:solidFill>
                      <a:prstDash val="solid"/>
                    </a:lnR>
                    <a:lnT w="3175" cmpd="sng">
                      <a:solidFill>
                        <a:srgbClr val="0070C0"/>
                      </a:solidFill>
                      <a:prstDash val="solid"/>
                    </a:lnT>
                    <a:lnB w="3175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3B38CB1-90D4-46CF-A288-08EF5946F631}"/>
              </a:ext>
            </a:extLst>
          </p:cNvPr>
          <p:cNvSpPr/>
          <p:nvPr/>
        </p:nvSpPr>
        <p:spPr>
          <a:xfrm>
            <a:off x="642938" y="1000125"/>
            <a:ext cx="3071812" cy="4286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+mj-ea"/>
              </a:rPr>
              <a:t>会社概要（</a:t>
            </a:r>
            <a:r>
              <a:rPr lang="en-US" dirty="0"/>
              <a:t> About Us</a:t>
            </a:r>
            <a:r>
              <a:rPr lang="ja-JP" altLang="en-US" dirty="0">
                <a:latin typeface="+mj-ea"/>
              </a:rPr>
              <a:t>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>
            <a:extLst>
              <a:ext uri="{FF2B5EF4-FFF2-40B4-BE49-F238E27FC236}">
                <a16:creationId xmlns:a16="http://schemas.microsoft.com/office/drawing/2014/main" id="{1D4AA8BB-95B5-4FFF-B93E-5442939F1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沿革</a:t>
            </a:r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F1495AD-B7D6-4400-A699-065233F321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D151385-4FBB-4AF6-AE92-BEC0CB49AE8A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2D34B25E-AD53-4097-9A34-7C8CE861A8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C265C33-C7E1-4543-AC5B-82CC52C46E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1805"/>
              </p:ext>
            </p:extLst>
          </p:nvPr>
        </p:nvGraphicFramePr>
        <p:xfrm>
          <a:off x="714375" y="1658938"/>
          <a:ext cx="7643813" cy="43418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55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○○○事業を目的として、東京都○○区○○町</a:t>
                      </a:r>
                      <a:r>
                        <a:rPr kumimoji="1" lang="en-US" altLang="ja-JP" sz="1600" dirty="0"/>
                        <a:t>1-1-1</a:t>
                      </a:r>
                      <a:r>
                        <a:rPr kumimoji="1" lang="ja-JP" altLang="en-US" sz="1600" dirty="0"/>
                        <a:t>　○○ビルに、</a:t>
                      </a:r>
                      <a:endParaRPr kumimoji="1" lang="en-US" altLang="ja-JP" sz="1600" dirty="0"/>
                    </a:p>
                    <a:p>
                      <a:pPr algn="l"/>
                      <a:r>
                        <a:rPr kumimoji="1" lang="ja-JP" altLang="en-US" sz="1600" dirty="0"/>
                        <a:t>株式会社○○○○を資本金○○○万円にて設立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540">
                <a:tc>
                  <a:txBody>
                    <a:bodyPr/>
                    <a:lstStyle/>
                    <a:p>
                      <a:pPr marL="0" marR="0" indent="0" algn="ctr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商品説明「商品名」を商品化、販売開始</a:t>
                      </a:r>
                      <a:endParaRPr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サービス説明「サービス名」の提供を開始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本社の所在地を</a:t>
                      </a:r>
                      <a:r>
                        <a:rPr kumimoji="1" lang="ja-JP" altLang="en-US" sz="1600" dirty="0"/>
                        <a:t>東京都○○区○○町</a:t>
                      </a:r>
                      <a:r>
                        <a:rPr kumimoji="1" lang="en-US" altLang="ja-JP" sz="1600" dirty="0"/>
                        <a:t>1-1-1</a:t>
                      </a:r>
                      <a:r>
                        <a:rPr kumimoji="1" lang="ja-JP" altLang="en-US" sz="1600" dirty="0"/>
                        <a:t>　○○ビルに移転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商号を「株式会社○○○」に変更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大阪○○区に大阪支社を開設　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8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子会社として、○○○事業の「株式会社○○○」を設立</a:t>
                      </a: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株式会社△△△と資本提携</a:t>
                      </a: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○○○○に上場</a:t>
                      </a: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CDE1ECA-7825-466D-B624-3BCFD96EDF2F}"/>
              </a:ext>
            </a:extLst>
          </p:cNvPr>
          <p:cNvSpPr/>
          <p:nvPr/>
        </p:nvSpPr>
        <p:spPr>
          <a:xfrm>
            <a:off x="642938" y="1000125"/>
            <a:ext cx="3071812" cy="4286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+mj-ea"/>
              </a:rPr>
              <a:t>沿革（</a:t>
            </a:r>
            <a:r>
              <a:rPr lang="en-US" altLang="ja-JP" dirty="0">
                <a:latin typeface="+mj-ea"/>
              </a:rPr>
              <a:t>C</a:t>
            </a:r>
            <a:r>
              <a:rPr lang="en-US" dirty="0">
                <a:latin typeface="+mj-ea"/>
              </a:rPr>
              <a:t>ompany History</a:t>
            </a:r>
            <a:r>
              <a:rPr lang="ja-JP" altLang="en-US" dirty="0">
                <a:latin typeface="+mj-ea"/>
              </a:rPr>
              <a:t>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>
            <a:extLst>
              <a:ext uri="{FF2B5EF4-FFF2-40B4-BE49-F238E27FC236}">
                <a16:creationId xmlns:a16="http://schemas.microsoft.com/office/drawing/2014/main" id="{39CAE2F7-5CA6-4257-888D-B327F39E4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株式会社○○○○のビジョン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80C135A-2619-4D39-AC0A-364AE78CEB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8001A6B-9135-4D99-AFC5-6EA13F8FC2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F7DA559-95E9-4935-9C9E-94DD35DC6CB2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49" name="コンテンツ プレースホルダ 5">
            <a:extLst>
              <a:ext uri="{FF2B5EF4-FFF2-40B4-BE49-F238E27FC236}">
                <a16:creationId xmlns:a16="http://schemas.microsoft.com/office/drawing/2014/main" id="{661598F8-F0EE-43DD-9A5C-9C61CBF01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/>
          </a:p>
          <a:p>
            <a:r>
              <a:rPr lang="ja-JP" altLang="en-US"/>
              <a:t>会社のビジョン</a:t>
            </a:r>
            <a:endParaRPr lang="en-US" altLang="ja-JP"/>
          </a:p>
          <a:p>
            <a:pPr lvl="1"/>
            <a:r>
              <a:rPr lang="ja-JP" altLang="en-US"/>
              <a:t>会社のビジョンを説明します。意味、由来をじっくり説明し、新入社員の皆さんと共有しましょう。</a:t>
            </a:r>
            <a:endParaRPr lang="en-US" altLang="ja-JP"/>
          </a:p>
          <a:p>
            <a:pPr lvl="1"/>
            <a:endParaRPr lang="en-US" altLang="ja-JP"/>
          </a:p>
          <a:p>
            <a:r>
              <a:rPr lang="ja-JP" altLang="en-US"/>
              <a:t>必要な項目</a:t>
            </a:r>
            <a:endParaRPr lang="en-US" altLang="ja-JP"/>
          </a:p>
          <a:p>
            <a:pPr lvl="1"/>
            <a:r>
              <a:rPr lang="ja-JP" altLang="en-US"/>
              <a:t>ビジョン</a:t>
            </a:r>
            <a:endParaRPr lang="en-US" altLang="ja-JP"/>
          </a:p>
          <a:p>
            <a:pPr lvl="1"/>
            <a:r>
              <a:rPr lang="ja-JP" altLang="en-US"/>
              <a:t>意味、解説</a:t>
            </a:r>
            <a:endParaRPr lang="en-US" altLang="ja-JP"/>
          </a:p>
          <a:p>
            <a:pPr lvl="1"/>
            <a:r>
              <a:rPr lang="ja-JP" altLang="en-US"/>
              <a:t>ビジョンの由来 （何故このビジョンを持っているかの？）</a:t>
            </a:r>
          </a:p>
          <a:p>
            <a:pPr lvl="1"/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枚～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>
            <a:extLst>
              <a:ext uri="{FF2B5EF4-FFF2-40B4-BE49-F238E27FC236}">
                <a16:creationId xmlns:a16="http://schemas.microsoft.com/office/drawing/2014/main" id="{5E24DB3A-9111-4726-83F7-83B072940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事業内容</a:t>
            </a:r>
          </a:p>
        </p:txBody>
      </p:sp>
      <p:sp>
        <p:nvSpPr>
          <p:cNvPr id="7171" name="コンテンツ プレースホルダ 2">
            <a:extLst>
              <a:ext uri="{FF2B5EF4-FFF2-40B4-BE49-F238E27FC236}">
                <a16:creationId xmlns:a16="http://schemas.microsoft.com/office/drawing/2014/main" id="{4C02BC21-8404-4C61-A6A4-0992D8F66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事業内容</a:t>
            </a:r>
            <a:endParaRPr lang="en-US" altLang="ja-JP"/>
          </a:p>
          <a:p>
            <a:pPr lvl="1"/>
            <a:r>
              <a:rPr lang="ja-JP" altLang="en-US"/>
              <a:t>事業内容を説明します。ビジネスモデル、実績などを数字やグラフを交えて説明しましょう。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事業全体図</a:t>
            </a:r>
            <a:endParaRPr lang="en-US" altLang="ja-JP"/>
          </a:p>
          <a:p>
            <a:pPr lvl="1"/>
            <a:r>
              <a:rPr lang="ja-JP" altLang="en-US"/>
              <a:t>詳細なビジネスモデル</a:t>
            </a:r>
            <a:endParaRPr lang="en-US" altLang="ja-JP"/>
          </a:p>
          <a:p>
            <a:pPr lvl="1"/>
            <a:r>
              <a:rPr lang="ja-JP" altLang="en-US"/>
              <a:t>実績（売上等の数字、そのグラフ）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3</a:t>
            </a:r>
            <a:r>
              <a:rPr lang="ja-JP" altLang="en-US"/>
              <a:t>枚～</a:t>
            </a:r>
            <a:endParaRPr lang="en-US" altLang="ja-JP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4C1B78A1-3516-4A4E-9170-5E69EB1DAF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0C2B417-EB75-4885-9D84-F78FDE6DA5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53C0919-2FB6-44C2-847E-A5C8A79BB209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94596184-3D99-4B9A-AE52-537326DF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会社の方針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161E9280-5C95-4E29-9488-7F609BB6B4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1F8B81F-CB62-4865-9550-6FBA58EB39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E21FE09-2448-4D5A-AB68-DF74C17DDDE9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コンテンツ プレースホルダ 5">
            <a:extLst>
              <a:ext uri="{FF2B5EF4-FFF2-40B4-BE49-F238E27FC236}">
                <a16:creationId xmlns:a16="http://schemas.microsoft.com/office/drawing/2014/main" id="{96344CA3-A9BF-4AF9-B0DD-4264F8541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会社の方針</a:t>
            </a:r>
            <a:endParaRPr lang="en-US" altLang="ja-JP"/>
          </a:p>
          <a:p>
            <a:pPr lvl="1"/>
            <a:r>
              <a:rPr lang="ja-JP" altLang="en-US"/>
              <a:t>現時点で最も重要視している方針を強調して説明します。理解しやすいようになるべく完結に。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会社の方針 </a:t>
            </a:r>
            <a:endParaRPr lang="en-US" altLang="ja-JP"/>
          </a:p>
          <a:p>
            <a:pPr lvl="1"/>
            <a:r>
              <a:rPr lang="ja-JP" altLang="en-US"/>
              <a:t>説明、解説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枚～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  <a:p>
            <a:endParaRPr lang="ja-JP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タイトル 1">
            <a:extLst>
              <a:ext uri="{FF2B5EF4-FFF2-40B4-BE49-F238E27FC236}">
                <a16:creationId xmlns:a16="http://schemas.microsoft.com/office/drawing/2014/main" id="{729EFEA0-9A01-40ED-AD4A-992699181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新入社員に期待すること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6692ECA-82F4-4BEB-9AE7-85C7DE152B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0223E91-2BE5-4B49-B69B-2A1B590ABF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0F571B5-59EF-4249-9995-846FAAFFC9DD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8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221" name="コンテンツ プレースホルダ 5">
            <a:extLst>
              <a:ext uri="{FF2B5EF4-FFF2-40B4-BE49-F238E27FC236}">
                <a16:creationId xmlns:a16="http://schemas.microsoft.com/office/drawing/2014/main" id="{FA5EAE84-B2A8-44DF-A86C-865171BCF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新入社員に期待すること</a:t>
            </a:r>
            <a:endParaRPr lang="en-US" altLang="ja-JP"/>
          </a:p>
          <a:p>
            <a:pPr lvl="1"/>
            <a:r>
              <a:rPr lang="ja-JP" altLang="en-US"/>
              <a:t>新入社員にもとめることを説明。今後の事業展開や、会社の方針との関連性を示してあげると、より伝わりやすくなります。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新入社員に求めること </a:t>
            </a:r>
            <a:endParaRPr lang="en-US" altLang="ja-JP"/>
          </a:p>
          <a:p>
            <a:pPr lvl="1"/>
            <a:r>
              <a:rPr lang="ja-JP" altLang="en-US"/>
              <a:t>「求めること」と、「事業展開」「会社の方針」との関わり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枚～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  <a:p>
            <a:endParaRPr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>
            <a:extLst>
              <a:ext uri="{FF2B5EF4-FFF2-40B4-BE49-F238E27FC236}">
                <a16:creationId xmlns:a16="http://schemas.microsoft.com/office/drawing/2014/main" id="{836ADEB0-4638-4917-B9C2-D350B48CF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人事評価制度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C7EE832E-046C-4D1B-B7E8-5CC57E52D7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02C9D81C-6D76-4AA9-AFC5-D6BB7650CA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F3B943E-D6C5-419D-90DA-2BC9BAD0370B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245" name="コンテンツ プレースホルダ 5">
            <a:extLst>
              <a:ext uri="{FF2B5EF4-FFF2-40B4-BE49-F238E27FC236}">
                <a16:creationId xmlns:a16="http://schemas.microsoft.com/office/drawing/2014/main" id="{465BEFDE-32C8-4361-962E-9D468B8DE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人事評価制度</a:t>
            </a:r>
            <a:endParaRPr lang="en-US" altLang="ja-JP"/>
          </a:p>
          <a:p>
            <a:pPr lvl="1"/>
            <a:r>
              <a:rPr lang="ja-JP" altLang="en-US"/>
              <a:t>人事評価制度について説明します。評価制度の目的や、プロセスなどを説明。　モデルケースや、実際の評価シートを配布するなどして、きっちり説明しましょう。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人事評価制度の目的</a:t>
            </a:r>
            <a:endParaRPr lang="en-US" altLang="ja-JP"/>
          </a:p>
          <a:p>
            <a:pPr lvl="1"/>
            <a:r>
              <a:rPr lang="ja-JP" altLang="en-US"/>
              <a:t>人事評価制度の概要（頻度・時期・プロセスなど）</a:t>
            </a:r>
            <a:endParaRPr lang="en-US" altLang="ja-JP"/>
          </a:p>
          <a:p>
            <a:pPr lvl="1"/>
            <a:r>
              <a:rPr lang="ja-JP" altLang="en-US"/>
              <a:t>モデルケース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目安：必要に応じた枚数を用意してください。</a:t>
            </a:r>
            <a:endParaRPr lang="en-US" altLang="ja-JP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1038</Words>
  <Application>Microsoft Office PowerPoint</Application>
  <PresentationFormat>画面に合わせる (4:3)</PresentationFormat>
  <Paragraphs>196</Paragraphs>
  <Slides>13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Office テーマ</vt:lpstr>
      <vt:lpstr>PowerPoint プレゼンテーション</vt:lpstr>
      <vt:lpstr>アジェンダ</vt:lpstr>
      <vt:lpstr>会社概要</vt:lpstr>
      <vt:lpstr>沿革</vt:lpstr>
      <vt:lpstr>株式会社○○○○のビジョン</vt:lpstr>
      <vt:lpstr>事業内容</vt:lpstr>
      <vt:lpstr>会社の方針</vt:lpstr>
      <vt:lpstr>新入社員に期待すること</vt:lpstr>
      <vt:lpstr>人事評価制度</vt:lpstr>
      <vt:lpstr>就業規則について</vt:lpstr>
      <vt:lpstr>必要書類の提出について</vt:lpstr>
      <vt:lpstr>今後のスケジュール</vt:lpstr>
      <vt:lpstr>最後に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新入社員向けオリエンテーション資料のひな形テンプレートです。下記の内容の簡単な解説が盛り込まれています。自由にアレンジして使用してください。_x000d_
_x000d_
・目次_x000d_
・会社概要_x000d_
・沿革_x000d_
・ビジョン_x000d_
・事業内容_x000d_
・方針_x000d_
・新入社員に期待すること_x000d_
・評価制度について_x000d_
・就業規則について_x000d_
・必要書類の提出について_x000d_
・今後のスケジュール</dc:description>
  <cp:lastModifiedBy>tp</cp:lastModifiedBy>
  <cp:revision>11</cp:revision>
  <dcterms:created xsi:type="dcterms:W3CDTF">2009-02-13T08:21:57Z</dcterms:created>
  <dcterms:modified xsi:type="dcterms:W3CDTF">2021-08-09T11:22:45Z</dcterms:modified>
</cp:coreProperties>
</file>