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6" r:id="rId2"/>
    <p:sldId id="287" r:id="rId3"/>
    <p:sldId id="277" r:id="rId4"/>
    <p:sldId id="288" r:id="rId5"/>
    <p:sldId id="289" r:id="rId6"/>
    <p:sldId id="291" r:id="rId7"/>
    <p:sldId id="290" r:id="rId8"/>
    <p:sldId id="292" r:id="rId9"/>
    <p:sldId id="293" r:id="rId10"/>
    <p:sldId id="296" r:id="rId11"/>
    <p:sldId id="295" r:id="rId12"/>
    <p:sldId id="294" r:id="rId13"/>
    <p:sldId id="297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D6D8C1AC-4A0B-4CB4-BA8F-1D24590A092E}"/>
    <pc:docChg chg="modSld">
      <pc:chgData name="鳴海 祐" userId="b1de848e6dad69f3" providerId="LiveId" clId="{D6D8C1AC-4A0B-4CB4-BA8F-1D24590A092E}" dt="2021-08-09T11:21:55.669" v="7" actId="20577"/>
      <pc:docMkLst>
        <pc:docMk/>
      </pc:docMkLst>
      <pc:sldChg chg="modSp mod">
        <pc:chgData name="鳴海 祐" userId="b1de848e6dad69f3" providerId="LiveId" clId="{D6D8C1AC-4A0B-4CB4-BA8F-1D24590A092E}" dt="2021-08-09T11:21:55.669" v="7" actId="20577"/>
        <pc:sldMkLst>
          <pc:docMk/>
          <pc:sldMk cId="0" sldId="286"/>
        </pc:sldMkLst>
        <pc:spChg chg="mod">
          <ac:chgData name="鳴海 祐" userId="b1de848e6dad69f3" providerId="LiveId" clId="{D6D8C1AC-4A0B-4CB4-BA8F-1D24590A092E}" dt="2021-08-09T11:21:55.669" v="7" actId="20577"/>
          <ac:spMkLst>
            <pc:docMk/>
            <pc:sldMk cId="0" sldId="286"/>
            <ac:spMk id="2054" creationId="{7226A43D-F4E7-4C58-A43B-77B37A59406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9081B08-6F46-4D4A-990C-35FE1CCBCC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1730DC7-08D2-4A9E-B70D-D1DD5CCC55D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1FA2174-F28A-4BEB-8F1B-CD24CD1AC98B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FA1C7A6-B299-4FA3-AAD7-D44377675E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5D3B052-E858-46C9-B7B1-79933C80D2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A5B0163-DBD2-45B3-9338-0A6D703209F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35157C4-F5CD-4517-BB1C-E678264071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FDDFED8-8549-455B-8DE3-97344B52F0B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2BF63A2-38E0-48D1-AE94-23D0B5D46633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DBFCBB0-B485-4C66-8E73-08E9743CCA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B8FD03A-3736-448F-89F6-9AF5736B6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EE1B982-A80A-452A-9008-07D9E68E565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6A747AC-9755-4298-9B3E-29DB510BBB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D17C00A-B16B-4DC7-A880-895F89BCA15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スライド イメージ プレースホルダ 1">
            <a:extLst>
              <a:ext uri="{FF2B5EF4-FFF2-40B4-BE49-F238E27FC236}">
                <a16:creationId xmlns:a16="http://schemas.microsoft.com/office/drawing/2014/main" id="{58EFCDBF-895E-42A2-BC7F-16ADB2DDE8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ノート プレースホルダ 2">
            <a:extLst>
              <a:ext uri="{FF2B5EF4-FFF2-40B4-BE49-F238E27FC236}">
                <a16:creationId xmlns:a16="http://schemas.microsoft.com/office/drawing/2014/main" id="{55D661FB-E08B-4B51-905A-EEA09E1FF1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6E77B114-7723-45D3-912A-EE9098BFF8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715FA66-2C0D-4C35-9337-C06563DF0B2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スライド イメージ プレースホルダ 1">
            <a:extLst>
              <a:ext uri="{FF2B5EF4-FFF2-40B4-BE49-F238E27FC236}">
                <a16:creationId xmlns:a16="http://schemas.microsoft.com/office/drawing/2014/main" id="{D7814967-95F2-4E6F-B226-281B0A8854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ノート プレースホルダ 2">
            <a:extLst>
              <a:ext uri="{FF2B5EF4-FFF2-40B4-BE49-F238E27FC236}">
                <a16:creationId xmlns:a16="http://schemas.microsoft.com/office/drawing/2014/main" id="{CA811358-9380-483D-9F7D-90B587D2C8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5F252950-F82D-42F5-A914-ADBE8AFAC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850B004-53D3-4D2D-BC12-B737F5AC1A7D}" type="slidenum">
              <a:rPr lang="ja-JP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スライド イメージ プレースホルダ 1">
            <a:extLst>
              <a:ext uri="{FF2B5EF4-FFF2-40B4-BE49-F238E27FC236}">
                <a16:creationId xmlns:a16="http://schemas.microsoft.com/office/drawing/2014/main" id="{CAF8B738-6BB1-480E-9CAA-E3A1BEAFEF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ノート プレースホルダ 2">
            <a:extLst>
              <a:ext uri="{FF2B5EF4-FFF2-40B4-BE49-F238E27FC236}">
                <a16:creationId xmlns:a16="http://schemas.microsoft.com/office/drawing/2014/main" id="{C06D9397-F3DC-440A-AB83-286C2B98E0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3D9CB2BA-69FC-40C4-9592-BB57F9AA54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D5A8077-8328-4DF5-BC4A-E7B61349A4BE}" type="slidenum">
              <a:rPr lang="ja-JP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スライド イメージ プレースホルダ 1">
            <a:extLst>
              <a:ext uri="{FF2B5EF4-FFF2-40B4-BE49-F238E27FC236}">
                <a16:creationId xmlns:a16="http://schemas.microsoft.com/office/drawing/2014/main" id="{EBDF7694-394C-4136-AA76-67FCFA861B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ノート プレースホルダ 2">
            <a:extLst>
              <a:ext uri="{FF2B5EF4-FFF2-40B4-BE49-F238E27FC236}">
                <a16:creationId xmlns:a16="http://schemas.microsoft.com/office/drawing/2014/main" id="{BD6EBD82-E289-4454-AE4C-8789CD5A06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BB9EB0A0-3E4F-429E-854B-DE905A4CAF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5AF0A46-8C83-4FC6-983F-5D92DFD17259}" type="slidenum">
              <a:rPr lang="ja-JP" altLang="en-US">
                <a:latin typeface="Calibri" panose="020F0502020204030204" pitchFamily="34" charset="0"/>
              </a:rPr>
              <a:pPr eaLnBrk="1" hangingPunct="1"/>
              <a:t>12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スライド イメージ プレースホルダ 1">
            <a:extLst>
              <a:ext uri="{FF2B5EF4-FFF2-40B4-BE49-F238E27FC236}">
                <a16:creationId xmlns:a16="http://schemas.microsoft.com/office/drawing/2014/main" id="{289E5995-4E5D-4EAC-9DC2-E861DCDA33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ノート プレースホルダ 2">
            <a:extLst>
              <a:ext uri="{FF2B5EF4-FFF2-40B4-BE49-F238E27FC236}">
                <a16:creationId xmlns:a16="http://schemas.microsoft.com/office/drawing/2014/main" id="{90FF78F2-875E-4945-B4E2-2595646A75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66E2E3D-365A-4F73-9830-E2109908BF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A17C865-C169-4DCA-B095-C9B5B1817739}" type="slidenum">
              <a:rPr lang="ja-JP" altLang="en-US">
                <a:latin typeface="Calibri" panose="020F0502020204030204" pitchFamily="34" charset="0"/>
              </a:rPr>
              <a:pPr eaLnBrk="1" hangingPunct="1"/>
              <a:t>13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スライド イメージ プレースホルダ 1">
            <a:extLst>
              <a:ext uri="{FF2B5EF4-FFF2-40B4-BE49-F238E27FC236}">
                <a16:creationId xmlns:a16="http://schemas.microsoft.com/office/drawing/2014/main" id="{B2AC01E7-2314-49E3-B5BA-B2219A8F78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ノート プレースホルダ 2">
            <a:extLst>
              <a:ext uri="{FF2B5EF4-FFF2-40B4-BE49-F238E27FC236}">
                <a16:creationId xmlns:a16="http://schemas.microsoft.com/office/drawing/2014/main" id="{71C8CCAE-8FA5-4A59-98BC-23F0D969C1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F392B256-6F8B-4101-87CB-B0673AB0D1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A89E9C7-F294-44EB-AE25-F7998F353B3F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 イメージ プレースホルダ 1">
            <a:extLst>
              <a:ext uri="{FF2B5EF4-FFF2-40B4-BE49-F238E27FC236}">
                <a16:creationId xmlns:a16="http://schemas.microsoft.com/office/drawing/2014/main" id="{9DC2BB50-3BF5-41C2-B5FF-7AE20ACC58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ノート プレースホルダ 2">
            <a:extLst>
              <a:ext uri="{FF2B5EF4-FFF2-40B4-BE49-F238E27FC236}">
                <a16:creationId xmlns:a16="http://schemas.microsoft.com/office/drawing/2014/main" id="{10CB4018-666E-4A25-B455-7B28EAF6F2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FC575636-FDD0-4460-A465-619CF3C415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67DD207-8F87-40C5-9F24-C9FB961FB824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スライド イメージ プレースホルダ 1">
            <a:extLst>
              <a:ext uri="{FF2B5EF4-FFF2-40B4-BE49-F238E27FC236}">
                <a16:creationId xmlns:a16="http://schemas.microsoft.com/office/drawing/2014/main" id="{4F2C43BF-BB10-4A09-A938-2D2DC2FD418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ノート プレースホルダ 2">
            <a:extLst>
              <a:ext uri="{FF2B5EF4-FFF2-40B4-BE49-F238E27FC236}">
                <a16:creationId xmlns:a16="http://schemas.microsoft.com/office/drawing/2014/main" id="{AF4251A4-1020-4727-A17D-AB4C59ADCD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22E415CE-5E75-4358-BE2D-AD3C3A464B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6658481-2B52-44FD-B866-418881A267B0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スライド イメージ プレースホルダ 1">
            <a:extLst>
              <a:ext uri="{FF2B5EF4-FFF2-40B4-BE49-F238E27FC236}">
                <a16:creationId xmlns:a16="http://schemas.microsoft.com/office/drawing/2014/main" id="{D38ADED6-7324-49CC-B595-757FE460B1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ノート プレースホルダ 2">
            <a:extLst>
              <a:ext uri="{FF2B5EF4-FFF2-40B4-BE49-F238E27FC236}">
                <a16:creationId xmlns:a16="http://schemas.microsoft.com/office/drawing/2014/main" id="{864E6E33-F469-4964-AE96-F8F2BE0DDF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FCA3A8A2-658D-4ACB-A6FF-DDE51DFF66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6C232E0-5A12-466A-850E-247F59797565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スライド イメージ プレースホルダ 1">
            <a:extLst>
              <a:ext uri="{FF2B5EF4-FFF2-40B4-BE49-F238E27FC236}">
                <a16:creationId xmlns:a16="http://schemas.microsoft.com/office/drawing/2014/main" id="{8CB4672E-3D5C-431B-814C-FDFAAD2F31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ノート プレースホルダ 2">
            <a:extLst>
              <a:ext uri="{FF2B5EF4-FFF2-40B4-BE49-F238E27FC236}">
                <a16:creationId xmlns:a16="http://schemas.microsoft.com/office/drawing/2014/main" id="{EA5D8DE1-D836-4622-A568-84E8F15235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846D7BE-9844-4DEB-8C4E-FE1683B666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EEC06D0-C49B-4A0A-A218-BE5ACBF8D1C2}" type="slidenum">
              <a:rPr lang="ja-JP" altLang="en-US"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スライド イメージ プレースホルダ 1">
            <a:extLst>
              <a:ext uri="{FF2B5EF4-FFF2-40B4-BE49-F238E27FC236}">
                <a16:creationId xmlns:a16="http://schemas.microsoft.com/office/drawing/2014/main" id="{587CB801-E07C-464D-BF1B-A1966333A6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ノート プレースホルダ 2">
            <a:extLst>
              <a:ext uri="{FF2B5EF4-FFF2-40B4-BE49-F238E27FC236}">
                <a16:creationId xmlns:a16="http://schemas.microsoft.com/office/drawing/2014/main" id="{189ED0CD-1F8E-4236-93EE-12C1B3CDC1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BAE32B37-E149-4848-9960-33938BDD48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3024757-FC8B-470A-9860-4DDC754B5665}" type="slidenum">
              <a:rPr lang="ja-JP" altLang="en-US"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スライド イメージ プレースホルダ 1">
            <a:extLst>
              <a:ext uri="{FF2B5EF4-FFF2-40B4-BE49-F238E27FC236}">
                <a16:creationId xmlns:a16="http://schemas.microsoft.com/office/drawing/2014/main" id="{B025023D-8FEF-40C7-8A5D-737EFF9754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ノート プレースホルダ 2">
            <a:extLst>
              <a:ext uri="{FF2B5EF4-FFF2-40B4-BE49-F238E27FC236}">
                <a16:creationId xmlns:a16="http://schemas.microsoft.com/office/drawing/2014/main" id="{2088D737-1B06-4CF0-98DB-DB9EB254AF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4995ACE8-8CCC-4001-9001-EF3FA1F741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FA163DF-86F5-49CE-A4A7-D8594F8D7F4B}" type="slidenum">
              <a:rPr lang="ja-JP" altLang="en-US">
                <a:latin typeface="Calibri" panose="020F0502020204030204" pitchFamily="34" charset="0"/>
              </a:rPr>
              <a:pPr eaLnBrk="1" hangingPunct="1"/>
              <a:t>8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スライド イメージ プレースホルダ 1">
            <a:extLst>
              <a:ext uri="{FF2B5EF4-FFF2-40B4-BE49-F238E27FC236}">
                <a16:creationId xmlns:a16="http://schemas.microsoft.com/office/drawing/2014/main" id="{A2154B9D-8C3D-4060-8AED-1610E5BA32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ノート プレースホルダ 2">
            <a:extLst>
              <a:ext uri="{FF2B5EF4-FFF2-40B4-BE49-F238E27FC236}">
                <a16:creationId xmlns:a16="http://schemas.microsoft.com/office/drawing/2014/main" id="{2315F73A-EB47-4CEF-BF75-57142E9298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6A389FE4-2446-4AD7-8991-F021D7F307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33FB1B2-A15F-476B-AA94-BF2E1CCF9F47}" type="slidenum">
              <a:rPr lang="ja-JP" altLang="en-US">
                <a:latin typeface="Calibri" panose="020F0502020204030204" pitchFamily="34" charset="0"/>
              </a:rPr>
              <a:pPr eaLnBrk="1" hangingPunct="1"/>
              <a:t>9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2B6E15B-57A0-478C-9F4A-1C228E8218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3CA7E45-59B1-4E0B-A4C6-BBBCA9EF91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DFF7B4-2B52-4D71-BD7D-036FDB05CCB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5047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43BDCF6-14DB-4694-B54B-942FF70ACA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AA70C83-BC28-4FE8-A53A-5F4B1112DD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DCD589-7ACB-4958-A645-E5CFCBB344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415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1" y="274642"/>
            <a:ext cx="601980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E544F23-0884-4241-854E-5DE4ABB7CD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1F0B10B-8EDE-4EA3-BCF5-A552AC7AB8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846DE8-1536-437F-A32C-08CDD003501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539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EC55B19-6407-4B06-A406-EFAE994B88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4C180F5-5D16-4722-81E8-4989A51BA5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FAEA60-B27A-4FF1-87AE-AEC0F79FF2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041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D9CC76C-5BEE-4D22-A3D8-72D7568541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3AD15C7-1ED6-4268-9949-E187570E11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E4F5DF-AB58-4F12-BB7C-C4165522DBE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3680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1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199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C095DF5-A3F0-42BC-992B-E448F6A8B1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03D037A-FCB9-46EA-8999-ED6686DBDB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D0453D-607E-4809-A831-752086F922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635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199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199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C458D971-EC4C-4F81-977B-46B66CE838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5AC26274-D5F7-4512-9D61-A397EBB330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4DA4E0-01EB-4718-B4F9-DEBF215950F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3549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DF5A34F-59EB-4721-B858-43A103F3E2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90EE21C-CE4A-43C3-9BE9-38F08F8C97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E9281AD-3233-4167-A6C6-9D928AE472C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4947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237370E6-5D8B-445F-A48D-FC5D8E663A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1A5AD528-14C4-47F2-AB76-46E9096F66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09A41B-931C-43C0-A6E4-3E9C0A741C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772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9780C33-9802-46B1-91C5-D7499DEB0D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90E71C9-C24B-4F31-820E-DCEBE79D41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9CF818-6BF7-4695-895A-C7DD21C0C9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548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497F61C-E1FB-44E3-841D-C135DFD59D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92B8029-EC92-4106-A926-3D5DF4AB49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FDE9AA-4537-412A-9697-CA2996F0E89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5330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6F4C897B-3C70-4FE4-813E-25B7F3CD447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429375"/>
            <a:ext cx="9144001" cy="428625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4D9086A5-5610-4672-B768-5552EC9C5C8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144000" cy="4603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9C0EB481-1624-4AA2-B67A-70FDB5035F0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142875"/>
            <a:ext cx="661987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77CE6DB1-FC7E-42CF-973A-A18C697A5D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823913"/>
            <a:ext cx="82296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7DD5CA5-2D15-4EB2-B234-89894D4F2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59063" y="6492875"/>
            <a:ext cx="3825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25C473A-2219-4FF6-967F-A343B4A023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7D8DCB1C-8560-4A4A-A09F-AACA8592E3AE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50D03A10-86A1-4F89-85C6-AC56FB1E9804}"/>
              </a:ext>
            </a:extLst>
          </p:cNvPr>
          <p:cNvSpPr txBox="1">
            <a:spLocks/>
          </p:cNvSpPr>
          <p:nvPr userDrawn="1"/>
        </p:nvSpPr>
        <p:spPr>
          <a:xfrm>
            <a:off x="7210425" y="142875"/>
            <a:ext cx="1657350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プレースホルダ 1">
            <a:extLst>
              <a:ext uri="{FF2B5EF4-FFF2-40B4-BE49-F238E27FC236}">
                <a16:creationId xmlns:a16="http://schemas.microsoft.com/office/drawing/2014/main" id="{50EB1843-2D62-41AE-BD8D-6D151342940F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71500" y="6507163"/>
            <a:ext cx="1214438" cy="269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altLang="ja-JP" sz="1200" dirty="0">
                <a:solidFill>
                  <a:schemeClr val="bg1"/>
                </a:solidFill>
                <a:latin typeface="Arial" charset="0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サブタイトル 2">
            <a:extLst>
              <a:ext uri="{FF2B5EF4-FFF2-40B4-BE49-F238E27FC236}">
                <a16:creationId xmlns:a16="http://schemas.microsoft.com/office/drawing/2014/main" id="{7C6067D1-662D-4157-A883-EE97FAF944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7313" y="3929063"/>
            <a:ext cx="6400800" cy="1752600"/>
          </a:xfrm>
        </p:spPr>
        <p:txBody>
          <a:bodyPr/>
          <a:lstStyle/>
          <a:p>
            <a:r>
              <a:rPr lang="ja-JP" altLang="en-US" sz="2800">
                <a:solidFill>
                  <a:schemeClr val="tx1"/>
                </a:solidFill>
              </a:rPr>
              <a:t>オリエンテーション担当</a:t>
            </a:r>
            <a:endParaRPr lang="en-US" altLang="ja-JP" sz="2800">
              <a:solidFill>
                <a:schemeClr val="tx1"/>
              </a:solidFill>
            </a:endParaRPr>
          </a:p>
          <a:p>
            <a:r>
              <a:rPr lang="ja-JP" altLang="en-US" sz="2800">
                <a:solidFill>
                  <a:schemeClr val="tx1"/>
                </a:solidFill>
              </a:rPr>
              <a:t>人事部　山田太郎</a:t>
            </a:r>
            <a:endParaRPr lang="en-US" altLang="ja-JP" sz="2800">
              <a:solidFill>
                <a:schemeClr val="tx1"/>
              </a:solidFill>
            </a:endParaRPr>
          </a:p>
          <a:p>
            <a:endParaRPr lang="en-US" altLang="ja-JP" sz="2800">
              <a:solidFill>
                <a:schemeClr val="tx1"/>
              </a:solidFill>
            </a:endParaRPr>
          </a:p>
        </p:txBody>
      </p:sp>
      <p:sp>
        <p:nvSpPr>
          <p:cNvPr id="3076" name="スライド番号プレースホルダ 3">
            <a:extLst>
              <a:ext uri="{FF2B5EF4-FFF2-40B4-BE49-F238E27FC236}">
                <a16:creationId xmlns:a16="http://schemas.microsoft.com/office/drawing/2014/main" id="{CB074584-8E3F-477B-950D-FAE66483AE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2EDC291-95A3-4BC0-B519-63657CD7DD26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7" name="フッター プレースホルダ 4">
            <a:extLst>
              <a:ext uri="{FF2B5EF4-FFF2-40B4-BE49-F238E27FC236}">
                <a16:creationId xmlns:a16="http://schemas.microsoft.com/office/drawing/2014/main" id="{7150C88C-AFC8-4BE7-B2E7-52A4B6E916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4E8188C-B268-42B1-AA13-C08569703806}"/>
              </a:ext>
            </a:extLst>
          </p:cNvPr>
          <p:cNvSpPr/>
          <p:nvPr/>
        </p:nvSpPr>
        <p:spPr>
          <a:xfrm>
            <a:off x="500063" y="1857375"/>
            <a:ext cx="8142287" cy="142875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bg1"/>
                </a:solidFill>
              </a:rPr>
              <a:t>株式会社○○○○</a:t>
            </a:r>
            <a:endParaRPr lang="en-US" altLang="ja-JP" sz="3600" dirty="0">
              <a:solidFill>
                <a:schemeClr val="bg1"/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bg1"/>
                </a:solidFill>
              </a:rPr>
              <a:t>～ 新入社員オリエンテーション ～</a:t>
            </a:r>
          </a:p>
        </p:txBody>
      </p:sp>
      <p:sp>
        <p:nvSpPr>
          <p:cNvPr id="2054" name="正方形/長方形 15">
            <a:extLst>
              <a:ext uri="{FF2B5EF4-FFF2-40B4-BE49-F238E27FC236}">
                <a16:creationId xmlns:a16="http://schemas.microsoft.com/office/drawing/2014/main" id="{7226A43D-F4E7-4C58-A43B-77B37A594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357313"/>
            <a:ext cx="23134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dirty="0"/>
              <a:t>2021</a:t>
            </a:r>
            <a:r>
              <a:rPr lang="ja-JP" altLang="en-US" dirty="0"/>
              <a:t>年○○月○○日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>
            <a:extLst>
              <a:ext uri="{FF2B5EF4-FFF2-40B4-BE49-F238E27FC236}">
                <a16:creationId xmlns:a16="http://schemas.microsoft.com/office/drawing/2014/main" id="{DD779488-A5A3-46DC-B829-8AF69BAD3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就業規則について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2E74E26-0614-4B94-9C2F-9E0625E91F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8E6BCC0-BFF1-4349-8F6E-BCEB118A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6D8B932-8D7C-4F04-BFD9-0C87CB19E3C4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10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269" name="コンテンツ プレースホルダ 5">
            <a:extLst>
              <a:ext uri="{FF2B5EF4-FFF2-40B4-BE49-F238E27FC236}">
                <a16:creationId xmlns:a16="http://schemas.microsoft.com/office/drawing/2014/main" id="{D9C36A2A-5031-470A-8CBD-053DC8D5A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就業規則について</a:t>
            </a:r>
            <a:endParaRPr lang="en-US" altLang="ja-JP"/>
          </a:p>
          <a:p>
            <a:pPr lvl="1"/>
            <a:r>
              <a:rPr lang="ja-JP" altLang="en-US"/>
              <a:t>就業規則について説明します。レジュメではポイントだけを記載し、詳細は就業規則を別途配布して説明しましょう。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/>
              <a:t>　   新卒向けのオリエンであれば「就業規則とは？」という説明も入れておきましょう。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就業規則とは？</a:t>
            </a:r>
            <a:endParaRPr lang="en-US" altLang="ja-JP"/>
          </a:p>
          <a:p>
            <a:pPr lvl="1"/>
            <a:r>
              <a:rPr lang="ja-JP" altLang="en-US"/>
              <a:t>就業規則のポイント（労働時間、休暇などについて）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8A7050AA-CADA-4895-A612-2D602752A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必要書類の提出について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114F8CA-00CE-492C-8DE3-B5FFBC43B80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BEDE147-FB85-4841-AC49-66F7013ED0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9C96996-E0EC-442D-BF83-A98ABFE310C4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コンテンツ プレースホルダ 5">
            <a:extLst>
              <a:ext uri="{FF2B5EF4-FFF2-40B4-BE49-F238E27FC236}">
                <a16:creationId xmlns:a16="http://schemas.microsoft.com/office/drawing/2014/main" id="{D27E2068-2A52-477A-9BBD-61F0C2D9C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ja-JP" altLang="en-US" dirty="0"/>
              <a:t>必要書類の提出について</a:t>
            </a:r>
            <a:endParaRPr lang="en-US" altLang="ja-JP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dirty="0"/>
              <a:t>必要書類の種類、内容の説明を行います。提出期限のアナウンスも忘れずに。</a:t>
            </a: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>
              <a:buFont typeface="Arial" charset="0"/>
              <a:buChar char="•"/>
              <a:defRPr/>
            </a:pPr>
            <a:r>
              <a:rPr lang="ja-JP" altLang="en-US" dirty="0"/>
              <a:t>必要項目</a:t>
            </a:r>
            <a:endParaRPr lang="en-US" altLang="ja-JP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dirty="0"/>
              <a:t>必要書類の種類</a:t>
            </a:r>
            <a:endParaRPr lang="en-US" altLang="ja-JP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dirty="0"/>
              <a:t>各書類の説明（内容、柿方、対象者、提出期日など）</a:t>
            </a: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 marL="342900" lvl="1" indent="-342900">
              <a:buFont typeface="Arial" charset="0"/>
              <a:buChar char="•"/>
              <a:defRPr/>
            </a:pPr>
            <a:r>
              <a:rPr lang="ja-JP" altLang="en-US" dirty="0"/>
              <a:t>目安：必要に応じた枚数を用意してください。</a:t>
            </a:r>
            <a:endParaRPr lang="en-US" altLang="ja-JP" dirty="0"/>
          </a:p>
          <a:p>
            <a:pPr>
              <a:buFont typeface="Arial" charset="0"/>
              <a:buChar char="•"/>
              <a:defRPr/>
            </a:pP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  <a:p>
            <a:pPr lvl="1">
              <a:buFont typeface="Arial" charset="0"/>
              <a:buNone/>
              <a:defRPr/>
            </a:pPr>
            <a:endParaRPr lang="en-US" altLang="ja-JP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>
            <a:extLst>
              <a:ext uri="{FF2B5EF4-FFF2-40B4-BE49-F238E27FC236}">
                <a16:creationId xmlns:a16="http://schemas.microsoft.com/office/drawing/2014/main" id="{146F6122-F6FE-4122-93FA-717EF9886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今後のスケジュール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A1513FB8-3B9F-40B4-96B8-48A1BDDC8E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A69110C7-78F5-4353-B8C8-5E8946F782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61BAB05-0627-461B-A734-E12F2D9F6184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3317" name="コンテンツ プレースホルダ 5">
            <a:extLst>
              <a:ext uri="{FF2B5EF4-FFF2-40B4-BE49-F238E27FC236}">
                <a16:creationId xmlns:a16="http://schemas.microsoft.com/office/drawing/2014/main" id="{E44114B8-08AE-458B-9894-E272E1DF5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今後のスケジュール</a:t>
            </a:r>
            <a:endParaRPr lang="en-US" altLang="ja-JP"/>
          </a:p>
          <a:p>
            <a:pPr lvl="1"/>
            <a:r>
              <a:rPr lang="ja-JP" altLang="en-US"/>
              <a:t>今後のスケジュールをアナウンスします。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今後のスケジュール（研修や、書類の提出期限等）</a:t>
            </a:r>
            <a:endParaRPr lang="en-US" altLang="ja-JP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1C9441EB-1920-41B0-A214-EE3D9D1CF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最後に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CC81135-370C-4F93-9515-4B3258591D1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CF244DC-59E6-46A8-9606-94D8C18671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ADE9FEA-77FD-4C22-819B-DA2FE8327C28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4341" name="コンテンツ プレースホルダ 5">
            <a:extLst>
              <a:ext uri="{FF2B5EF4-FFF2-40B4-BE49-F238E27FC236}">
                <a16:creationId xmlns:a16="http://schemas.microsoft.com/office/drawing/2014/main" id="{53F6AE20-249A-4A2F-95FC-8992E66F1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最後に</a:t>
            </a:r>
            <a:endParaRPr lang="en-US" altLang="ja-JP"/>
          </a:p>
          <a:p>
            <a:pPr lvl="1"/>
            <a:r>
              <a:rPr lang="ja-JP" altLang="en-US"/>
              <a:t>まとめや絞めの挨拶に使ってください。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FB1DE229-7B59-4C63-A2C2-44220405C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アジェンダ</a:t>
            </a:r>
          </a:p>
        </p:txBody>
      </p: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EED5A5CC-5FCB-47E6-A638-02FBDDCE0C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24BB722-2E0B-4CCA-A789-6B586E16161F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485697A4-858B-41CB-84CC-AF066973AB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6713F8F-1456-42A3-88A2-8D20A61D1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925" y="1300163"/>
            <a:ext cx="30368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目次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会社概要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沿革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ビジョン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事業内容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方針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新入社員に期待すること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評価制度について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就業規則について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必要書類の提出について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今後のスケジュール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ja-JP" altLang="en-US">
              <a:latin typeface="Calibri" panose="020F0502020204030204" pitchFamily="34" charset="0"/>
            </a:endParaRP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B6549C65-F5AF-4CFB-965A-BD811DAB6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87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>
            <a:extLst>
              <a:ext uri="{FF2B5EF4-FFF2-40B4-BE49-F238E27FC236}">
                <a16:creationId xmlns:a16="http://schemas.microsoft.com/office/drawing/2014/main" id="{E5E87D28-684C-4B9D-9F5A-AA850D58B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会社概要</a:t>
            </a:r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820C152-6D31-41D0-87F5-43201CC829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646D697-30BA-479C-91CF-882030F26A6A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9536ACEC-EA85-490C-BC49-736062B972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4B6D59DA-81BA-4EBB-8BDD-B0092338E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599074"/>
              </p:ext>
            </p:extLst>
          </p:nvPr>
        </p:nvGraphicFramePr>
        <p:xfrm>
          <a:off x="714375" y="1563688"/>
          <a:ext cx="7643813" cy="4541835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会社名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株式会社○○○○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7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本社所在地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〒</a:t>
                      </a:r>
                      <a:r>
                        <a:rPr kumimoji="1" lang="en-US" altLang="ja-JP" sz="1400" dirty="0"/>
                        <a:t>111-1111</a:t>
                      </a:r>
                    </a:p>
                    <a:p>
                      <a:pPr algn="l"/>
                      <a:r>
                        <a:rPr lang="ja-JP" altLang="en-US" sz="1400" dirty="0"/>
                        <a:t>　東京都○○○区○○○</a:t>
                      </a:r>
                      <a:r>
                        <a:rPr lang="en-US" altLang="ja-JP" sz="1400" dirty="0"/>
                        <a:t>1-1-1 </a:t>
                      </a:r>
                      <a:r>
                        <a:rPr lang="ja-JP" altLang="en-US" sz="1400" dirty="0"/>
                        <a:t>　○○ビル</a:t>
                      </a:r>
                      <a:r>
                        <a:rPr lang="en-US" altLang="ja-JP" sz="1400" dirty="0"/>
                        <a:t>1F</a:t>
                      </a:r>
                    </a:p>
                    <a:p>
                      <a:pPr algn="l"/>
                      <a:r>
                        <a:rPr lang="ja-JP" altLang="en-US" sz="1400" dirty="0"/>
                        <a:t>　</a:t>
                      </a:r>
                      <a:r>
                        <a:rPr lang="en-US" altLang="ja-JP" sz="1400" dirty="0"/>
                        <a:t>TEL</a:t>
                      </a:r>
                      <a:r>
                        <a:rPr lang="ja-JP" altLang="en-US" sz="1400" dirty="0"/>
                        <a:t>：</a:t>
                      </a:r>
                      <a:r>
                        <a:rPr lang="en-US" altLang="ja-JP" sz="1400" dirty="0"/>
                        <a:t>03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1234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5678</a:t>
                      </a:r>
                      <a:r>
                        <a:rPr lang="ja-JP" altLang="en-US" sz="1400" dirty="0"/>
                        <a:t>（代表）　　 </a:t>
                      </a:r>
                      <a:r>
                        <a:rPr lang="en-US" altLang="ja-JP" sz="1400" dirty="0"/>
                        <a:t>FAX</a:t>
                      </a:r>
                      <a:r>
                        <a:rPr lang="ja-JP" altLang="en-US" sz="1400" dirty="0"/>
                        <a:t>：</a:t>
                      </a:r>
                      <a:r>
                        <a:rPr lang="en-US" altLang="ja-JP" sz="1400" dirty="0"/>
                        <a:t>03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1234</a:t>
                      </a:r>
                      <a:r>
                        <a:rPr lang="ja-JP" altLang="en-US" sz="1400" dirty="0"/>
                        <a:t>－</a:t>
                      </a:r>
                      <a:r>
                        <a:rPr lang="en-US" altLang="ja-JP" sz="1400" dirty="0"/>
                        <a:t>5678</a:t>
                      </a:r>
                      <a:endParaRPr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9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事業内容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1. </a:t>
                      </a:r>
                      <a:r>
                        <a:rPr kumimoji="1" lang="ja-JP" altLang="en-US" sz="1400" dirty="0"/>
                        <a:t>○○○事業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2. </a:t>
                      </a:r>
                      <a:r>
                        <a:rPr kumimoji="1" lang="ja-JP" altLang="en-US" sz="1400" dirty="0"/>
                        <a:t>○○○事業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設立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2021</a:t>
                      </a:r>
                      <a:r>
                        <a:rPr kumimoji="1" lang="ja-JP" altLang="en-US" sz="1400" dirty="0"/>
                        <a:t>年 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月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資本金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○○○○円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代表者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山田　太郎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494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役員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代表取締役　　山田　太郎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lang="ja-JP" altLang="en-US" sz="1400" dirty="0"/>
                        <a:t>　専務取締役　　田中　次郎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kumimoji="1" lang="ja-JP" altLang="en-US" sz="1400" dirty="0"/>
                        <a:t>　取締役　　　　　鈴木　三郎</a:t>
                      </a:r>
                      <a:endParaRPr kumimoji="1" lang="en-US" altLang="ja-JP" sz="1400" dirty="0"/>
                    </a:p>
                    <a:p>
                      <a:pPr algn="l"/>
                      <a:r>
                        <a:rPr lang="ja-JP" altLang="en-US" sz="1400" dirty="0"/>
                        <a:t>　監査役　　　　　佐藤　四郎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9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取引銀行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○○銀行</a:t>
                      </a:r>
                      <a:endParaRPr kumimoji="1" lang="en-US" altLang="ja-JP" sz="1400" dirty="0"/>
                    </a:p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○○銀行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決算期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　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月末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/>
                        <a:t>加盟団体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aseline="0" dirty="0"/>
                        <a:t>　○○○協会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90050110-881B-4CD8-9291-11CBFD97EF7B}"/>
              </a:ext>
            </a:extLst>
          </p:cNvPr>
          <p:cNvGraphicFramePr>
            <a:graphicFrameLocks noGrp="1"/>
          </p:cNvGraphicFramePr>
          <p:nvPr/>
        </p:nvGraphicFramePr>
        <p:xfrm>
          <a:off x="10025063" y="1012825"/>
          <a:ext cx="208000" cy="365602"/>
        </p:xfrm>
        <a:graphic>
          <a:graphicData uri="http://schemas.openxmlformats.org/drawingml/2006/table">
            <a:tbl>
              <a:tblPr/>
              <a:tblGrid>
                <a:gridCol w="2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300" marR="91300" marT="45641" marB="45641">
                    <a:lnL w="3175" cmpd="sng">
                      <a:solidFill>
                        <a:srgbClr val="0070C0"/>
                      </a:solidFill>
                      <a:prstDash val="solid"/>
                    </a:lnL>
                    <a:lnR w="3175" cmpd="sng">
                      <a:solidFill>
                        <a:srgbClr val="0070C0"/>
                      </a:solidFill>
                      <a:prstDash val="solid"/>
                    </a:lnR>
                    <a:lnT w="3175" cmpd="sng">
                      <a:solidFill>
                        <a:srgbClr val="0070C0"/>
                      </a:solidFill>
                      <a:prstDash val="solid"/>
                    </a:lnT>
                    <a:lnB w="3175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A1E5CA3-CBF0-406F-AC8B-F7D9DB0A021E}"/>
              </a:ext>
            </a:extLst>
          </p:cNvPr>
          <p:cNvSpPr/>
          <p:nvPr/>
        </p:nvSpPr>
        <p:spPr>
          <a:xfrm>
            <a:off x="642938" y="1000125"/>
            <a:ext cx="3071812" cy="42862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+mj-ea"/>
              </a:rPr>
              <a:t>会社概要（</a:t>
            </a:r>
            <a:r>
              <a:rPr lang="en-US" dirty="0"/>
              <a:t> About Us</a:t>
            </a:r>
            <a:r>
              <a:rPr lang="ja-JP" altLang="en-US" dirty="0">
                <a:latin typeface="+mj-ea"/>
              </a:rPr>
              <a:t>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>
            <a:extLst>
              <a:ext uri="{FF2B5EF4-FFF2-40B4-BE49-F238E27FC236}">
                <a16:creationId xmlns:a16="http://schemas.microsoft.com/office/drawing/2014/main" id="{465B8972-E304-4778-A364-CEF95C6CD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沿革</a:t>
            </a:r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36EA190-A8BA-4C6A-A1E2-D6EA7BEDDC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3343F03-41F4-4D14-AF7A-1066C303641D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F75AEB4A-D2F2-4460-A911-C1B791DD2F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6E0CCF98-994F-45BA-ABD0-9A4A2BF8B0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609691"/>
              </p:ext>
            </p:extLst>
          </p:nvPr>
        </p:nvGraphicFramePr>
        <p:xfrm>
          <a:off x="714375" y="1658938"/>
          <a:ext cx="7643813" cy="43418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55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○○○事業を目的として、東京都○○区○○町</a:t>
                      </a:r>
                      <a:r>
                        <a:rPr kumimoji="1" lang="en-US" altLang="ja-JP" sz="1600" dirty="0"/>
                        <a:t>1-1-1</a:t>
                      </a:r>
                      <a:r>
                        <a:rPr kumimoji="1" lang="ja-JP" altLang="en-US" sz="1600" dirty="0"/>
                        <a:t>　○○ビルに、</a:t>
                      </a:r>
                      <a:endParaRPr kumimoji="1" lang="en-US" altLang="ja-JP" sz="1600" dirty="0"/>
                    </a:p>
                    <a:p>
                      <a:pPr algn="l"/>
                      <a:r>
                        <a:rPr kumimoji="1" lang="ja-JP" altLang="en-US" sz="1600" dirty="0"/>
                        <a:t>株式会社○○○○を資本金○○○万円にて設立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540">
                <a:tc>
                  <a:txBody>
                    <a:bodyPr/>
                    <a:lstStyle/>
                    <a:p>
                      <a:pPr marL="0" marR="0" indent="0" algn="ctr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商品説明「商品名」を商品化、販売開始</a:t>
                      </a:r>
                      <a:endParaRPr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サービス説明「サービス名」の提供を開始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本社の所在地を</a:t>
                      </a:r>
                      <a:r>
                        <a:rPr kumimoji="1" lang="ja-JP" altLang="en-US" sz="1600" dirty="0"/>
                        <a:t>東京都○○区○○町</a:t>
                      </a:r>
                      <a:r>
                        <a:rPr kumimoji="1" lang="en-US" altLang="ja-JP" sz="1600" dirty="0"/>
                        <a:t>1-1-1</a:t>
                      </a:r>
                      <a:r>
                        <a:rPr kumimoji="1" lang="ja-JP" altLang="en-US" sz="1600" dirty="0"/>
                        <a:t>　○○ビルに移転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商号を「株式会社○○○」に変更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大阪○○区に大阪支社を開設　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8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子会社として、○○○事業の「株式会社○○○」を設立</a:t>
                      </a: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株式会社△△△と資本提携</a:t>
                      </a: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6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2021</a:t>
                      </a:r>
                      <a:r>
                        <a:rPr kumimoji="1" lang="ja-JP" altLang="en-US" sz="1600" dirty="0"/>
                        <a:t>年</a:t>
                      </a:r>
                      <a:r>
                        <a:rPr kumimoji="1" lang="en-US" altLang="ja-JP" sz="1600" dirty="0"/>
                        <a:t>X</a:t>
                      </a:r>
                      <a:r>
                        <a:rPr kumimoji="1" lang="ja-JP" altLang="en-US" sz="1600" dirty="0"/>
                        <a:t>月</a:t>
                      </a:r>
                      <a:endParaRPr kumimoji="1" lang="en-US" altLang="ja-JP" sz="16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○○○○に上場</a:t>
                      </a:r>
                    </a:p>
                  </a:txBody>
                  <a:tcPr marL="91439" marR="91439" marT="45718" marB="4571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735BFB4-ED53-42C2-9269-023276CF41B5}"/>
              </a:ext>
            </a:extLst>
          </p:cNvPr>
          <p:cNvSpPr/>
          <p:nvPr/>
        </p:nvSpPr>
        <p:spPr>
          <a:xfrm>
            <a:off x="642938" y="1000125"/>
            <a:ext cx="3071812" cy="42862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+mj-ea"/>
              </a:rPr>
              <a:t>沿革（</a:t>
            </a:r>
            <a:r>
              <a:rPr lang="en-US" altLang="ja-JP" dirty="0">
                <a:latin typeface="+mj-ea"/>
              </a:rPr>
              <a:t>C</a:t>
            </a:r>
            <a:r>
              <a:rPr lang="en-US" dirty="0">
                <a:latin typeface="+mj-ea"/>
              </a:rPr>
              <a:t>ompany History</a:t>
            </a:r>
            <a:r>
              <a:rPr lang="ja-JP" altLang="en-US" dirty="0">
                <a:latin typeface="+mj-ea"/>
              </a:rPr>
              <a:t>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>
            <a:extLst>
              <a:ext uri="{FF2B5EF4-FFF2-40B4-BE49-F238E27FC236}">
                <a16:creationId xmlns:a16="http://schemas.microsoft.com/office/drawing/2014/main" id="{B58FDD9C-60E2-43DD-AFEF-C5005EA08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株式会社○○○○のビジョン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E48CC68F-E824-4769-BF25-ACFD93B3E7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D860DC5F-AC2A-4E5E-8C01-AFCD7D31AA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79DD90D-CF38-423F-9AAC-63A4BFD9FB51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49" name="コンテンツ プレースホルダ 5">
            <a:extLst>
              <a:ext uri="{FF2B5EF4-FFF2-40B4-BE49-F238E27FC236}">
                <a16:creationId xmlns:a16="http://schemas.microsoft.com/office/drawing/2014/main" id="{7E16F0C7-C5AF-46BD-A591-33EFAA0AD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/>
          </a:p>
          <a:p>
            <a:r>
              <a:rPr lang="ja-JP" altLang="en-US"/>
              <a:t>会社のビジョン</a:t>
            </a:r>
            <a:endParaRPr lang="en-US" altLang="ja-JP"/>
          </a:p>
          <a:p>
            <a:pPr lvl="1"/>
            <a:r>
              <a:rPr lang="ja-JP" altLang="en-US"/>
              <a:t>会社のビジョンを説明します。意味、由来をじっくり説明し、新入社員の皆さんと共有しましょう。</a:t>
            </a:r>
            <a:endParaRPr lang="en-US" altLang="ja-JP"/>
          </a:p>
          <a:p>
            <a:pPr lvl="1"/>
            <a:endParaRPr lang="en-US" altLang="ja-JP"/>
          </a:p>
          <a:p>
            <a:r>
              <a:rPr lang="ja-JP" altLang="en-US"/>
              <a:t>必要な項目</a:t>
            </a:r>
            <a:endParaRPr lang="en-US" altLang="ja-JP"/>
          </a:p>
          <a:p>
            <a:pPr lvl="1"/>
            <a:r>
              <a:rPr lang="ja-JP" altLang="en-US"/>
              <a:t>ビジョン</a:t>
            </a:r>
            <a:endParaRPr lang="en-US" altLang="ja-JP"/>
          </a:p>
          <a:p>
            <a:pPr lvl="1"/>
            <a:r>
              <a:rPr lang="ja-JP" altLang="en-US"/>
              <a:t>意味、解説</a:t>
            </a:r>
            <a:endParaRPr lang="en-US" altLang="ja-JP"/>
          </a:p>
          <a:p>
            <a:pPr lvl="1"/>
            <a:r>
              <a:rPr lang="ja-JP" altLang="en-US"/>
              <a:t>ビジョンの由来 （何故このビジョンを持っているかの？）</a:t>
            </a:r>
          </a:p>
          <a:p>
            <a:pPr lvl="1"/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枚～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>
            <a:extLst>
              <a:ext uri="{FF2B5EF4-FFF2-40B4-BE49-F238E27FC236}">
                <a16:creationId xmlns:a16="http://schemas.microsoft.com/office/drawing/2014/main" id="{60FEC20D-C1E2-44C3-B2A6-D01DB783C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事業内容</a:t>
            </a:r>
          </a:p>
        </p:txBody>
      </p:sp>
      <p:sp>
        <p:nvSpPr>
          <p:cNvPr id="7171" name="コンテンツ プレースホルダ 2">
            <a:extLst>
              <a:ext uri="{FF2B5EF4-FFF2-40B4-BE49-F238E27FC236}">
                <a16:creationId xmlns:a16="http://schemas.microsoft.com/office/drawing/2014/main" id="{6030C7FF-8DA2-4A4D-85F6-165250557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事業内容</a:t>
            </a:r>
            <a:endParaRPr lang="en-US" altLang="ja-JP"/>
          </a:p>
          <a:p>
            <a:pPr lvl="1"/>
            <a:r>
              <a:rPr lang="ja-JP" altLang="en-US"/>
              <a:t>事業内容を説明します。ビジネスモデル、実績などを数字やグラフを交えて説明しましょう。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事業全体図</a:t>
            </a:r>
            <a:endParaRPr lang="en-US" altLang="ja-JP"/>
          </a:p>
          <a:p>
            <a:pPr lvl="1"/>
            <a:r>
              <a:rPr lang="ja-JP" altLang="en-US"/>
              <a:t>詳細なビジネスモデル</a:t>
            </a:r>
            <a:endParaRPr lang="en-US" altLang="ja-JP"/>
          </a:p>
          <a:p>
            <a:pPr lvl="1"/>
            <a:r>
              <a:rPr lang="ja-JP" altLang="en-US"/>
              <a:t>実績（売上等の数字、そのグラフ）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3</a:t>
            </a:r>
            <a:r>
              <a:rPr lang="ja-JP" altLang="en-US"/>
              <a:t>枚～</a:t>
            </a:r>
            <a:endParaRPr lang="en-US" altLang="ja-JP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A01F99C9-0BFC-42B5-8550-6C9EC3CB49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DD90FBD-7F54-4CC0-9DD2-0EB73E57B9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285198D-DA0E-474F-97AE-992FDCE30B05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67A44F4B-4A38-4D98-ACAC-5BD2C5852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会社の方針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87E84B88-95B0-4E78-9C2E-57D108670F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5A50A3E-C365-4E79-A27E-02195435D0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08216A9-67CD-43C7-8768-C39D10C45603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コンテンツ プレースホルダ 5">
            <a:extLst>
              <a:ext uri="{FF2B5EF4-FFF2-40B4-BE49-F238E27FC236}">
                <a16:creationId xmlns:a16="http://schemas.microsoft.com/office/drawing/2014/main" id="{382644E0-A41B-48BD-8C77-F115664B8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会社の方針</a:t>
            </a:r>
            <a:endParaRPr lang="en-US" altLang="ja-JP"/>
          </a:p>
          <a:p>
            <a:pPr lvl="1"/>
            <a:r>
              <a:rPr lang="ja-JP" altLang="en-US"/>
              <a:t>現時点で最も重要視している方針を強調して説明します。理解しやすいようになるべく完結に。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会社の方針 </a:t>
            </a:r>
            <a:endParaRPr lang="en-US" altLang="ja-JP"/>
          </a:p>
          <a:p>
            <a:pPr lvl="1"/>
            <a:r>
              <a:rPr lang="ja-JP" altLang="en-US"/>
              <a:t>説明、解説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枚～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  <a:p>
            <a:endParaRPr lang="ja-JP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タイトル 1">
            <a:extLst>
              <a:ext uri="{FF2B5EF4-FFF2-40B4-BE49-F238E27FC236}">
                <a16:creationId xmlns:a16="http://schemas.microsoft.com/office/drawing/2014/main" id="{6CB4D67D-2D30-4BED-9EA8-391050C7A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新入社員に期待すること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CE94C0D-4D71-40A2-8199-21CEF6E9B7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93443BD-E046-462A-AB31-6689AB56CB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A8C1C1B-28B4-44E2-AD3D-DE88E14F6F94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8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221" name="コンテンツ プレースホルダ 5">
            <a:extLst>
              <a:ext uri="{FF2B5EF4-FFF2-40B4-BE49-F238E27FC236}">
                <a16:creationId xmlns:a16="http://schemas.microsoft.com/office/drawing/2014/main" id="{C2A12314-4B26-47B4-82DF-9AD5E3CA7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新入社員に期待すること</a:t>
            </a:r>
            <a:endParaRPr lang="en-US" altLang="ja-JP"/>
          </a:p>
          <a:p>
            <a:pPr lvl="1"/>
            <a:r>
              <a:rPr lang="ja-JP" altLang="en-US"/>
              <a:t>新入社員にもとめることを説明。今後の事業展開や、会社の方針との関連性を示してあげると、より伝わりやすくなります。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新入社員に求めること </a:t>
            </a:r>
            <a:endParaRPr lang="en-US" altLang="ja-JP"/>
          </a:p>
          <a:p>
            <a:pPr lvl="1"/>
            <a:r>
              <a:rPr lang="ja-JP" altLang="en-US"/>
              <a:t>「求めること」と、「事業展開」「会社の方針」との関わり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目安：</a:t>
            </a:r>
            <a:r>
              <a:rPr lang="en-US" altLang="ja-JP"/>
              <a:t>1</a:t>
            </a:r>
            <a:r>
              <a:rPr lang="ja-JP" altLang="en-US"/>
              <a:t>枚～</a:t>
            </a:r>
            <a:r>
              <a:rPr lang="en-US" altLang="ja-JP"/>
              <a:t>2</a:t>
            </a:r>
            <a:r>
              <a:rPr lang="ja-JP" altLang="en-US"/>
              <a:t>枚</a:t>
            </a:r>
            <a:endParaRPr lang="en-US" altLang="ja-JP"/>
          </a:p>
          <a:p>
            <a:endParaRPr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>
            <a:extLst>
              <a:ext uri="{FF2B5EF4-FFF2-40B4-BE49-F238E27FC236}">
                <a16:creationId xmlns:a16="http://schemas.microsoft.com/office/drawing/2014/main" id="{45AC407E-DFEA-4DD0-B54D-0C7F6A4E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人事評価制度</a:t>
            </a:r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400D39EB-F8D4-492D-9F00-040E195DB4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5B7D0EAC-49CA-4C5E-BF93-B819215208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4BB59D3-3CA5-4338-9131-3B7C4271C46A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245" name="コンテンツ プレースホルダ 5">
            <a:extLst>
              <a:ext uri="{FF2B5EF4-FFF2-40B4-BE49-F238E27FC236}">
                <a16:creationId xmlns:a16="http://schemas.microsoft.com/office/drawing/2014/main" id="{3047CD75-FB66-4B6A-BAC2-A58BC4FEF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人事評価制度</a:t>
            </a:r>
            <a:endParaRPr lang="en-US" altLang="ja-JP"/>
          </a:p>
          <a:p>
            <a:pPr lvl="1"/>
            <a:r>
              <a:rPr lang="ja-JP" altLang="en-US"/>
              <a:t>人事評価制度について説明します。評価制度の目的や、プロセスなどを説明。　モデルケースや、実際の評価シートを配布するなどして、きっちり説明しましょう。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必要項目</a:t>
            </a:r>
            <a:endParaRPr lang="en-US" altLang="ja-JP"/>
          </a:p>
          <a:p>
            <a:pPr lvl="1"/>
            <a:r>
              <a:rPr lang="ja-JP" altLang="en-US"/>
              <a:t>人事評価制度の目的</a:t>
            </a:r>
            <a:endParaRPr lang="en-US" altLang="ja-JP"/>
          </a:p>
          <a:p>
            <a:pPr lvl="1"/>
            <a:r>
              <a:rPr lang="ja-JP" altLang="en-US"/>
              <a:t>人事評価制度の概要（頻度・時期・プロセスなど）</a:t>
            </a:r>
            <a:endParaRPr lang="en-US" altLang="ja-JP"/>
          </a:p>
          <a:p>
            <a:pPr lvl="1"/>
            <a:r>
              <a:rPr lang="ja-JP" altLang="en-US"/>
              <a:t>モデルケース</a:t>
            </a:r>
            <a:endParaRPr lang="en-US" altLang="ja-JP"/>
          </a:p>
          <a:p>
            <a:pPr lvl="1">
              <a:buFont typeface="Arial" panose="020B0604020202020204" pitchFamily="34" charset="0"/>
              <a:buNone/>
            </a:pPr>
            <a:endParaRPr lang="en-US" altLang="ja-JP"/>
          </a:p>
          <a:p>
            <a:r>
              <a:rPr lang="ja-JP" altLang="en-US"/>
              <a:t>目安：必要に応じた枚数を用意してください。</a:t>
            </a:r>
            <a:endParaRPr lang="en-US" altLang="ja-JP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1038</Words>
  <Application>Microsoft Office PowerPoint</Application>
  <PresentationFormat>画面に合わせる (4:3)</PresentationFormat>
  <Paragraphs>196</Paragraphs>
  <Slides>13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Office テーマ</vt:lpstr>
      <vt:lpstr>PowerPoint プレゼンテーション</vt:lpstr>
      <vt:lpstr>アジェンダ</vt:lpstr>
      <vt:lpstr>会社概要</vt:lpstr>
      <vt:lpstr>沿革</vt:lpstr>
      <vt:lpstr>株式会社○○○○のビジョン</vt:lpstr>
      <vt:lpstr>事業内容</vt:lpstr>
      <vt:lpstr>会社の方針</vt:lpstr>
      <vt:lpstr>新入社員に期待すること</vt:lpstr>
      <vt:lpstr>人事評価制度</vt:lpstr>
      <vt:lpstr>就業規則について</vt:lpstr>
      <vt:lpstr>必要書類の提出について</vt:lpstr>
      <vt:lpstr>今後のスケジュール</vt:lpstr>
      <vt:lpstr>最後に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新入社員向けオリエンテーション資料のひな形テンプレートです。下記の内容の簡単な解説が盛り込まれています。自由にアレンジして使用してください。_x000d_
_x000d_
・目次_x000d_
・会社概要_x000d_
・沿革_x000d_
・ビジョン_x000d_
・事業内容_x000d_
・方針_x000d_
・新入社員に期待すること_x000d_
・評価制度について_x000d_
・就業規則について_x000d_
・必要書類の提出について_x000d_
・今後のスケジュール</dc:description>
  <cp:lastModifiedBy>tp</cp:lastModifiedBy>
  <cp:revision>10</cp:revision>
  <dcterms:created xsi:type="dcterms:W3CDTF">2009-02-13T08:21:57Z</dcterms:created>
  <dcterms:modified xsi:type="dcterms:W3CDTF">2021-08-09T11:21:57Z</dcterms:modified>
</cp:coreProperties>
</file>