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6" r:id="rId2"/>
    <p:sldId id="298" r:id="rId3"/>
    <p:sldId id="277" r:id="rId4"/>
    <p:sldId id="288" r:id="rId5"/>
    <p:sldId id="289" r:id="rId6"/>
    <p:sldId id="291" r:id="rId7"/>
    <p:sldId id="290" r:id="rId8"/>
    <p:sldId id="292" r:id="rId9"/>
    <p:sldId id="293" r:id="rId10"/>
    <p:sldId id="296" r:id="rId11"/>
    <p:sldId id="295" r:id="rId12"/>
    <p:sldId id="294" r:id="rId13"/>
    <p:sldId id="297" r:id="rId1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E201B8F3-D1AB-4525-8799-EB214D385E2E}"/>
    <pc:docChg chg="modSld">
      <pc:chgData name="鳴海 祐" userId="b1de848e6dad69f3" providerId="LiveId" clId="{E201B8F3-D1AB-4525-8799-EB214D385E2E}" dt="2021-08-09T11:21:33.495" v="7" actId="20577"/>
      <pc:docMkLst>
        <pc:docMk/>
      </pc:docMkLst>
      <pc:sldChg chg="modSp mod">
        <pc:chgData name="鳴海 祐" userId="b1de848e6dad69f3" providerId="LiveId" clId="{E201B8F3-D1AB-4525-8799-EB214D385E2E}" dt="2021-08-09T11:21:33.495" v="7" actId="20577"/>
        <pc:sldMkLst>
          <pc:docMk/>
          <pc:sldMk cId="0" sldId="286"/>
        </pc:sldMkLst>
        <pc:spChg chg="mod">
          <ac:chgData name="鳴海 祐" userId="b1de848e6dad69f3" providerId="LiveId" clId="{E201B8F3-D1AB-4525-8799-EB214D385E2E}" dt="2021-08-09T11:21:33.495" v="7" actId="20577"/>
          <ac:spMkLst>
            <pc:docMk/>
            <pc:sldMk cId="0" sldId="286"/>
            <ac:spMk id="2054" creationId="{87A7E90E-6EEC-4ADF-8522-DD1B503ADB1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B264E3E-67ED-463C-92F0-F512B79658C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1DFC04A-9509-40CF-A8D2-6ABCDF8380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4D7C487-37FA-4413-BF56-7F0301AB742F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46ACFC65-B99F-4B2B-BD5C-199C9D2D6A3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80EEC21D-B6C8-4717-98CD-E98AE0A9C6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42BCA23-C3B3-44E0-B3A8-5F081758AD3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41BC181-9CF4-4D86-811F-234A5CA430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1584E53-0311-487F-9727-D89F3F343E2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40CB1B1-AFD6-4661-9989-DB749E99C343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452016E-C8F0-40B3-8787-E36094C0B5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6B8A812-D3C9-4071-859F-AB1CD9627C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C66DE8D-F179-485D-9770-6CCE5CBC3A7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BD28C5A-D3D8-442A-855C-7F88444BA5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1703F8D-1E64-4412-AB81-2A6FA4278ED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スライド イメージ プレースホルダ 1">
            <a:extLst>
              <a:ext uri="{FF2B5EF4-FFF2-40B4-BE49-F238E27FC236}">
                <a16:creationId xmlns:a16="http://schemas.microsoft.com/office/drawing/2014/main" id="{75FC358F-38CD-4F6C-BEFB-74918EC526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ノート プレースホルダ 2">
            <a:extLst>
              <a:ext uri="{FF2B5EF4-FFF2-40B4-BE49-F238E27FC236}">
                <a16:creationId xmlns:a16="http://schemas.microsoft.com/office/drawing/2014/main" id="{214DE8E5-2D18-46DE-94C3-99BE10C751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268" name="スライド番号プレースホルダ 3">
            <a:extLst>
              <a:ext uri="{FF2B5EF4-FFF2-40B4-BE49-F238E27FC236}">
                <a16:creationId xmlns:a16="http://schemas.microsoft.com/office/drawing/2014/main" id="{276BCF44-1889-42C5-A191-BE73CB6C2B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1A335B1-BA96-4A72-9130-55A5E7E58A00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スライド イメージ プレースホルダ 1">
            <a:extLst>
              <a:ext uri="{FF2B5EF4-FFF2-40B4-BE49-F238E27FC236}">
                <a16:creationId xmlns:a16="http://schemas.microsoft.com/office/drawing/2014/main" id="{9740FA28-543F-4603-A7F9-8D3E31BF5A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ノート プレースホルダ 2">
            <a:extLst>
              <a:ext uri="{FF2B5EF4-FFF2-40B4-BE49-F238E27FC236}">
                <a16:creationId xmlns:a16="http://schemas.microsoft.com/office/drawing/2014/main" id="{EADE5ADB-3E6B-4587-B77E-BD7CB7D7CB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FD37B63D-421A-4CD5-B0A0-83A9872C84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113534B-C182-4E14-BE38-DAAE671A526D}" type="slidenum">
              <a:rPr lang="ja-JP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スライド イメージ プレースホルダ 1">
            <a:extLst>
              <a:ext uri="{FF2B5EF4-FFF2-40B4-BE49-F238E27FC236}">
                <a16:creationId xmlns:a16="http://schemas.microsoft.com/office/drawing/2014/main" id="{BDF7B2D2-AFE7-4102-973A-0509ACE3CE4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ノート プレースホルダ 2">
            <a:extLst>
              <a:ext uri="{FF2B5EF4-FFF2-40B4-BE49-F238E27FC236}">
                <a16:creationId xmlns:a16="http://schemas.microsoft.com/office/drawing/2014/main" id="{6D717B65-A4A8-48D7-987A-67720A8619F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51F0D6FD-78A5-44E9-9E90-CB44460A4D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9CCCB44-BE32-457E-8C9C-B0D247EAFF14}" type="slidenum">
              <a:rPr lang="ja-JP" altLang="en-US">
                <a:latin typeface="Calibri" panose="020F0502020204030204" pitchFamily="34" charset="0"/>
              </a:rPr>
              <a:pPr eaLnBrk="1" hangingPunct="1"/>
              <a:t>11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スライド イメージ プレースホルダ 1">
            <a:extLst>
              <a:ext uri="{FF2B5EF4-FFF2-40B4-BE49-F238E27FC236}">
                <a16:creationId xmlns:a16="http://schemas.microsoft.com/office/drawing/2014/main" id="{8D7D4B7B-9568-4E64-9EE8-F0939BF258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ノート プレースホルダ 2">
            <a:extLst>
              <a:ext uri="{FF2B5EF4-FFF2-40B4-BE49-F238E27FC236}">
                <a16:creationId xmlns:a16="http://schemas.microsoft.com/office/drawing/2014/main" id="{B9B9E365-8E35-4247-B26D-AABB61B4EB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9EE157D2-687D-4206-9958-CAC7019609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7DFD1B2-BC6F-4B3B-B0A6-66A885B3878A}" type="slidenum">
              <a:rPr lang="ja-JP" altLang="en-US">
                <a:latin typeface="Calibri" panose="020F0502020204030204" pitchFamily="34" charset="0"/>
              </a:rPr>
              <a:pPr eaLnBrk="1" hangingPunct="1"/>
              <a:t>12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スライド イメージ プレースホルダ 1">
            <a:extLst>
              <a:ext uri="{FF2B5EF4-FFF2-40B4-BE49-F238E27FC236}">
                <a16:creationId xmlns:a16="http://schemas.microsoft.com/office/drawing/2014/main" id="{C5F9EE46-4644-4745-8FE2-9535147978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ノート プレースホルダ 2">
            <a:extLst>
              <a:ext uri="{FF2B5EF4-FFF2-40B4-BE49-F238E27FC236}">
                <a16:creationId xmlns:a16="http://schemas.microsoft.com/office/drawing/2014/main" id="{6C89D103-3336-4369-8A5E-5AC8E9EC168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0A337AE5-0B13-4132-9AF0-EA13734CD1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8568826-8105-44D8-8D43-77A98D74CEB3}" type="slidenum">
              <a:rPr lang="ja-JP" altLang="en-US">
                <a:latin typeface="Calibri" panose="020F0502020204030204" pitchFamily="34" charset="0"/>
              </a:rPr>
              <a:pPr eaLnBrk="1" hangingPunct="1"/>
              <a:t>13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スライド イメージ プレースホルダ 1">
            <a:extLst>
              <a:ext uri="{FF2B5EF4-FFF2-40B4-BE49-F238E27FC236}">
                <a16:creationId xmlns:a16="http://schemas.microsoft.com/office/drawing/2014/main" id="{2563C3EF-C36D-40C4-81DA-C48DDC875F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ノート プレースホルダ 2">
            <a:extLst>
              <a:ext uri="{FF2B5EF4-FFF2-40B4-BE49-F238E27FC236}">
                <a16:creationId xmlns:a16="http://schemas.microsoft.com/office/drawing/2014/main" id="{2C8A4A1F-8EF5-42EF-956E-1CC5FF552A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2809B66B-BDFD-473C-993F-37C7B4951A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E14934C-DB12-402C-9726-FC03E980E631}" type="slidenum">
              <a:rPr lang="ja-JP" altLang="en-US"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スライド イメージ プレースホルダ 1">
            <a:extLst>
              <a:ext uri="{FF2B5EF4-FFF2-40B4-BE49-F238E27FC236}">
                <a16:creationId xmlns:a16="http://schemas.microsoft.com/office/drawing/2014/main" id="{3924DBB3-21D5-493D-BDCA-91DC81120CD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ノート プレースホルダ 2">
            <a:extLst>
              <a:ext uri="{FF2B5EF4-FFF2-40B4-BE49-F238E27FC236}">
                <a16:creationId xmlns:a16="http://schemas.microsoft.com/office/drawing/2014/main" id="{3D891CE9-9A0B-4A3D-8648-D679C128C9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1107EA85-4B4A-41C5-9B31-1C36DAD4EE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76B99C5-3015-4322-85B8-8F03F06A545C}" type="slidenum">
              <a:rPr lang="ja-JP" altLang="en-US"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スライド イメージ プレースホルダ 1">
            <a:extLst>
              <a:ext uri="{FF2B5EF4-FFF2-40B4-BE49-F238E27FC236}">
                <a16:creationId xmlns:a16="http://schemas.microsoft.com/office/drawing/2014/main" id="{4B0894D1-3901-464B-95AD-33A6F483D67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ノート プレースホルダ 2">
            <a:extLst>
              <a:ext uri="{FF2B5EF4-FFF2-40B4-BE49-F238E27FC236}">
                <a16:creationId xmlns:a16="http://schemas.microsoft.com/office/drawing/2014/main" id="{C580B62E-89F9-4A9B-B7FB-EBD441E9D7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35B0C3C3-AEF2-4821-A8BB-0B3FEBA48C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5618FD1-5825-4612-9862-750CF203F8E3}" type="slidenum">
              <a:rPr lang="ja-JP" altLang="en-US"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スライド イメージ プレースホルダ 1">
            <a:extLst>
              <a:ext uri="{FF2B5EF4-FFF2-40B4-BE49-F238E27FC236}">
                <a16:creationId xmlns:a16="http://schemas.microsoft.com/office/drawing/2014/main" id="{39DD2361-8A51-4382-A885-DD33009E3C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ノート プレースホルダ 2">
            <a:extLst>
              <a:ext uri="{FF2B5EF4-FFF2-40B4-BE49-F238E27FC236}">
                <a16:creationId xmlns:a16="http://schemas.microsoft.com/office/drawing/2014/main" id="{B3D6E122-9BA3-464B-B59E-30B92A918C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98543D77-2551-45D7-8A7B-BFDBC77D34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CDD98CC-B8D7-4550-97AA-C63B6797180B}" type="slidenum">
              <a:rPr lang="ja-JP" altLang="en-US"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スライド イメージ プレースホルダ 1">
            <a:extLst>
              <a:ext uri="{FF2B5EF4-FFF2-40B4-BE49-F238E27FC236}">
                <a16:creationId xmlns:a16="http://schemas.microsoft.com/office/drawing/2014/main" id="{28D2EABD-A2B8-4879-B5CE-349ED44A8C3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ノート プレースホルダ 2">
            <a:extLst>
              <a:ext uri="{FF2B5EF4-FFF2-40B4-BE49-F238E27FC236}">
                <a16:creationId xmlns:a16="http://schemas.microsoft.com/office/drawing/2014/main" id="{3680441C-4AAC-4FAC-8DA3-213DE05C4F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0AA6737E-D399-4584-9A3E-AA69B28BE2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670DD10-F6CB-45AB-A178-81833ED65CF2}" type="slidenum">
              <a:rPr lang="ja-JP" altLang="en-US"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スライド イメージ プレースホルダ 1">
            <a:extLst>
              <a:ext uri="{FF2B5EF4-FFF2-40B4-BE49-F238E27FC236}">
                <a16:creationId xmlns:a16="http://schemas.microsoft.com/office/drawing/2014/main" id="{5D47FBB5-37CE-4EC6-937E-5B06DBBABD2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ノート プレースホルダ 2">
            <a:extLst>
              <a:ext uri="{FF2B5EF4-FFF2-40B4-BE49-F238E27FC236}">
                <a16:creationId xmlns:a16="http://schemas.microsoft.com/office/drawing/2014/main" id="{3ADA213C-58EA-4894-B422-64E5785124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97BFC333-61A0-47E7-BB97-EAFAF2B4B3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22EA84D-9015-4F01-AB22-13071EA23FCC}" type="slidenum">
              <a:rPr lang="ja-JP" altLang="en-US"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スライド イメージ プレースホルダ 1">
            <a:extLst>
              <a:ext uri="{FF2B5EF4-FFF2-40B4-BE49-F238E27FC236}">
                <a16:creationId xmlns:a16="http://schemas.microsoft.com/office/drawing/2014/main" id="{C57945B8-5658-410D-AFA7-10C1647614C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ノート プレースホルダ 2">
            <a:extLst>
              <a:ext uri="{FF2B5EF4-FFF2-40B4-BE49-F238E27FC236}">
                <a16:creationId xmlns:a16="http://schemas.microsoft.com/office/drawing/2014/main" id="{F28B436B-0FBC-4387-BE86-3B8B83093E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0A484808-789E-408B-A382-647DCD85DA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02DF01C-5909-4DD1-B1D3-3A4F5DFEDE2D}" type="slidenum">
              <a:rPr lang="ja-JP" altLang="en-US">
                <a:latin typeface="Calibri" panose="020F0502020204030204" pitchFamily="34" charset="0"/>
              </a:rPr>
              <a:pPr eaLnBrk="1" hangingPunct="1"/>
              <a:t>8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スライド イメージ プレースホルダ 1">
            <a:extLst>
              <a:ext uri="{FF2B5EF4-FFF2-40B4-BE49-F238E27FC236}">
                <a16:creationId xmlns:a16="http://schemas.microsoft.com/office/drawing/2014/main" id="{12418ECB-E882-47EE-A753-E5C5C91066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ノート プレースホルダ 2">
            <a:extLst>
              <a:ext uri="{FF2B5EF4-FFF2-40B4-BE49-F238E27FC236}">
                <a16:creationId xmlns:a16="http://schemas.microsoft.com/office/drawing/2014/main" id="{63062128-B3B6-4BF3-9F8C-E3B64E10ADC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2AC87379-4599-4F3A-87E8-07A65B6629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29B2D4A-E005-4F18-953C-9CA4EC53C6E2}" type="slidenum">
              <a:rPr lang="ja-JP" altLang="en-US">
                <a:latin typeface="Calibri" panose="020F0502020204030204" pitchFamily="34" charset="0"/>
              </a:rPr>
              <a:pPr eaLnBrk="1" hangingPunct="1"/>
              <a:t>9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9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26DD1BB-CFC3-439C-A4E2-AEA5BBB39B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F1FE30C-15BB-4FEF-9E62-692E63F33D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033D9D-2D05-4A12-A2C1-3787B38090B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2419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C381546-1390-49DF-83DA-71211E81F9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8CF99BB-DFEB-427D-89EC-78BDE783E8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642897C-C5D8-48BF-AC19-E5125C15CF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47717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1" y="274642"/>
            <a:ext cx="601980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6C2308B-F66E-4448-8722-03EB5630D3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7A6263D-AE70-4D79-B17C-1853F2DF0E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1BD874-BCF7-469F-81BE-4718992948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9629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D91CAA3-6BBA-41A2-A576-2F386EE172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2ED7BC6-D5E1-42B2-9FDD-712B773106F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87E202-F1DD-4756-A13B-D82DE4D484E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21429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A3D0D81-724F-4F4B-92E9-8C723BBED4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0F5A201-EA4A-4833-A149-A37F509427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310BFFF-4C2C-4907-B184-D3848615F3B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6639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1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199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67BFC69-71CD-49AD-BE1D-127A7E1830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CB15C10-A979-43B0-95B0-F60E932A1B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2D6E10-1EC9-4225-8DA5-AB62F201C97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634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199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199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EBE85E5C-24C1-4ECA-9924-A8C3C92C8A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A680A206-0BF9-415B-89C8-928E68BCEC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C835DA-8E6B-41CF-A594-9EDD2FEDB5B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9587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B5C6020-E484-428C-ABA2-A87C4910F6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900012A-D266-4A5A-89C6-133A588C85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D0516D-2FBC-4753-BB1A-8C3DAE6E9B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3902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928055C6-8AC8-4C73-B083-20CC5E68DE8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26A81B25-183C-4B63-9F30-F47918AFD2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0DD1FD-B7A5-42F7-8247-89136EE400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7826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D81E4DC-2223-4C1A-80A2-7E45AD80C6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69AB070-996C-433A-9C74-2AC92F0D60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872E93E-9B90-42B2-9996-3B3091FC90A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1150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22E5E45-4DAB-45E4-887D-BEF90BF0C7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90782D3-D7FC-4B0B-8559-87F927186B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39C238-6675-4115-A1A4-EE2199B0DA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9760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D68A0C50-1E72-42B3-898C-F5B80B42078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429375"/>
            <a:ext cx="9144001" cy="428625"/>
          </a:xfrm>
          <a:prstGeom prst="rect">
            <a:avLst/>
          </a:prstGeom>
          <a:solidFill>
            <a:srgbClr val="0066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F2988A3E-3834-4750-A5FE-ECFD6A91E34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144000" cy="46037"/>
          </a:xfrm>
          <a:prstGeom prst="rect">
            <a:avLst/>
          </a:prstGeom>
          <a:solidFill>
            <a:srgbClr val="0066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B2C7E186-AAC1-4EA3-8295-D933C5559B0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142875"/>
            <a:ext cx="661987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5C26F7C2-6D5D-4906-BC11-B9D13914A2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823913"/>
            <a:ext cx="82296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603AEDB-EDD5-48E5-84AD-42836390AB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59063" y="6492875"/>
            <a:ext cx="38258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27D75BF-3A30-4FBB-9D00-465336C8F2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FFA619C5-A774-4F68-8C54-09AAE1F3419D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55CC77A0-AE12-4B79-92AB-AEC0DB718CD8}"/>
              </a:ext>
            </a:extLst>
          </p:cNvPr>
          <p:cNvSpPr txBox="1">
            <a:spLocks/>
          </p:cNvSpPr>
          <p:nvPr userDrawn="1"/>
        </p:nvSpPr>
        <p:spPr>
          <a:xfrm>
            <a:off x="7210425" y="142875"/>
            <a:ext cx="1657350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タイトル プレースホルダ 1">
            <a:extLst>
              <a:ext uri="{FF2B5EF4-FFF2-40B4-BE49-F238E27FC236}">
                <a16:creationId xmlns:a16="http://schemas.microsoft.com/office/drawing/2014/main" id="{58270DAD-D473-41FF-9BC5-12FC82CFBDA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571500" y="6507163"/>
            <a:ext cx="1214438" cy="269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altLang="ja-JP" sz="1200" dirty="0">
                <a:solidFill>
                  <a:schemeClr val="bg1"/>
                </a:solidFill>
                <a:latin typeface="Arial" charset="0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サブタイトル 2">
            <a:extLst>
              <a:ext uri="{FF2B5EF4-FFF2-40B4-BE49-F238E27FC236}">
                <a16:creationId xmlns:a16="http://schemas.microsoft.com/office/drawing/2014/main" id="{BD0701EB-A016-44E1-88A4-26746D8506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7313" y="3929063"/>
            <a:ext cx="6400800" cy="1752600"/>
          </a:xfrm>
        </p:spPr>
        <p:txBody>
          <a:bodyPr/>
          <a:lstStyle/>
          <a:p>
            <a:r>
              <a:rPr lang="ja-JP" altLang="en-US" sz="2800">
                <a:solidFill>
                  <a:schemeClr val="tx1"/>
                </a:solidFill>
              </a:rPr>
              <a:t>オリエンテーション担当</a:t>
            </a:r>
            <a:endParaRPr lang="en-US" altLang="ja-JP" sz="2800">
              <a:solidFill>
                <a:schemeClr val="tx1"/>
              </a:solidFill>
            </a:endParaRPr>
          </a:p>
          <a:p>
            <a:r>
              <a:rPr lang="ja-JP" altLang="en-US" sz="2800">
                <a:solidFill>
                  <a:schemeClr val="tx1"/>
                </a:solidFill>
              </a:rPr>
              <a:t>人事部　山田太郎</a:t>
            </a:r>
            <a:endParaRPr lang="en-US" altLang="ja-JP" sz="2800">
              <a:solidFill>
                <a:schemeClr val="tx1"/>
              </a:solidFill>
            </a:endParaRPr>
          </a:p>
          <a:p>
            <a:endParaRPr lang="en-US" altLang="ja-JP" sz="2800">
              <a:solidFill>
                <a:schemeClr val="tx1"/>
              </a:solidFill>
            </a:endParaRPr>
          </a:p>
        </p:txBody>
      </p:sp>
      <p:sp>
        <p:nvSpPr>
          <p:cNvPr id="3076" name="スライド番号プレースホルダ 3">
            <a:extLst>
              <a:ext uri="{FF2B5EF4-FFF2-40B4-BE49-F238E27FC236}">
                <a16:creationId xmlns:a16="http://schemas.microsoft.com/office/drawing/2014/main" id="{7628E85B-727B-4A36-AA0E-5D4F99255F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D1DFF6F-36B3-4BCE-BAE6-590F46796C78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77" name="フッター プレースホルダ 4">
            <a:extLst>
              <a:ext uri="{FF2B5EF4-FFF2-40B4-BE49-F238E27FC236}">
                <a16:creationId xmlns:a16="http://schemas.microsoft.com/office/drawing/2014/main" id="{35C56629-305B-4125-A51E-7D55AE356FA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B94C97B-A91E-47ED-9AF3-F73B62B44870}"/>
              </a:ext>
            </a:extLst>
          </p:cNvPr>
          <p:cNvSpPr/>
          <p:nvPr/>
        </p:nvSpPr>
        <p:spPr>
          <a:xfrm>
            <a:off x="500063" y="1857375"/>
            <a:ext cx="8142287" cy="1428750"/>
          </a:xfrm>
          <a:prstGeom prst="rect">
            <a:avLst/>
          </a:prstGeom>
          <a:gradFill flip="none" rotWithShape="1">
            <a:gsLst>
              <a:gs pos="0">
                <a:srgbClr val="0066FF">
                  <a:shade val="30000"/>
                  <a:satMod val="115000"/>
                </a:srgbClr>
              </a:gs>
              <a:gs pos="50000">
                <a:srgbClr val="0066FF">
                  <a:shade val="67500"/>
                  <a:satMod val="115000"/>
                </a:srgbClr>
              </a:gs>
              <a:gs pos="100000">
                <a:srgbClr val="0066FF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bg1"/>
                </a:solidFill>
              </a:rPr>
              <a:t>株式会社○○○○</a:t>
            </a:r>
            <a:endParaRPr lang="en-US" altLang="ja-JP" sz="3600" dirty="0">
              <a:solidFill>
                <a:schemeClr val="bg1"/>
              </a:solidFill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bg1"/>
                </a:solidFill>
              </a:rPr>
              <a:t>～ 新入社員オリエンテーション ～</a:t>
            </a:r>
          </a:p>
        </p:txBody>
      </p:sp>
      <p:sp>
        <p:nvSpPr>
          <p:cNvPr id="2054" name="正方形/長方形 15">
            <a:extLst>
              <a:ext uri="{FF2B5EF4-FFF2-40B4-BE49-F238E27FC236}">
                <a16:creationId xmlns:a16="http://schemas.microsoft.com/office/drawing/2014/main" id="{87A7E90E-6EEC-4ADF-8522-DD1B503AD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357313"/>
            <a:ext cx="23134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dirty="0"/>
              <a:t>2021</a:t>
            </a:r>
            <a:r>
              <a:rPr lang="ja-JP" altLang="en-US" dirty="0"/>
              <a:t>年○○月○○日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>
            <a:extLst>
              <a:ext uri="{FF2B5EF4-FFF2-40B4-BE49-F238E27FC236}">
                <a16:creationId xmlns:a16="http://schemas.microsoft.com/office/drawing/2014/main" id="{CB99FF60-7724-41D4-BAE2-DF09EB2FC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就業規則について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1CAA0243-A46D-45E3-AAB5-0BE1B1D517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4E522393-A9CD-458D-9673-255275619CE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D420D49-3D5D-4D04-84F1-D095E8556C74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10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1269" name="コンテンツ プレースホルダ 5">
            <a:extLst>
              <a:ext uri="{FF2B5EF4-FFF2-40B4-BE49-F238E27FC236}">
                <a16:creationId xmlns:a16="http://schemas.microsoft.com/office/drawing/2014/main" id="{5BA68AB8-7B17-409F-860C-BF258B8B7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就業規則について</a:t>
            </a:r>
            <a:endParaRPr lang="en-US" altLang="ja-JP"/>
          </a:p>
          <a:p>
            <a:pPr lvl="1"/>
            <a:r>
              <a:rPr lang="ja-JP" altLang="en-US"/>
              <a:t>就業規則について説明します。レジュメではポイントだけを記載し、詳細は就業規則を別途配布して説明しましょう。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r>
              <a:rPr lang="ja-JP" altLang="en-US"/>
              <a:t>　   新卒向けのオリエンであれば「就業規則とは？」という説明も入れておきましょう。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就業規則とは？</a:t>
            </a:r>
            <a:endParaRPr lang="en-US" altLang="ja-JP"/>
          </a:p>
          <a:p>
            <a:pPr lvl="1"/>
            <a:r>
              <a:rPr lang="ja-JP" altLang="en-US"/>
              <a:t>就業規則のポイント（労働時間、休暇などについて）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1</a:t>
            </a:r>
            <a:r>
              <a:rPr lang="ja-JP" altLang="en-US"/>
              <a:t>～</a:t>
            </a:r>
            <a:r>
              <a:rPr lang="en-US" altLang="ja-JP"/>
              <a:t>2</a:t>
            </a:r>
            <a:r>
              <a:rPr lang="ja-JP" altLang="en-US"/>
              <a:t>枚</a:t>
            </a:r>
            <a:endParaRPr lang="en-US" altLang="ja-JP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5B302844-46F3-46AA-8B46-D939868F5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必要書類の提出について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FC333640-C9E7-4D69-93EA-6BDC215EB95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7FCF429-1BE5-4F8E-8291-9C53BBDA03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3733A92-943E-4174-B634-78D28A91C4AF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コンテンツ プレースホルダ 5">
            <a:extLst>
              <a:ext uri="{FF2B5EF4-FFF2-40B4-BE49-F238E27FC236}">
                <a16:creationId xmlns:a16="http://schemas.microsoft.com/office/drawing/2014/main" id="{C99F431C-CBCB-4C4B-B1C8-BB8EF5C42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ja-JP" altLang="en-US" dirty="0"/>
              <a:t>必要書類の提出について</a:t>
            </a:r>
            <a:endParaRPr lang="en-US" altLang="ja-JP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dirty="0"/>
              <a:t>必要書類の種類、内容の説明を行います。提出期限のアナウンスも忘れずに。</a:t>
            </a: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  <a:p>
            <a:pPr>
              <a:buFont typeface="Arial" charset="0"/>
              <a:buChar char="•"/>
              <a:defRPr/>
            </a:pPr>
            <a:r>
              <a:rPr lang="ja-JP" altLang="en-US" dirty="0"/>
              <a:t>必要項目</a:t>
            </a:r>
            <a:endParaRPr lang="en-US" altLang="ja-JP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dirty="0"/>
              <a:t>必要書類の種類</a:t>
            </a:r>
            <a:endParaRPr lang="en-US" altLang="ja-JP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dirty="0"/>
              <a:t>各書類の説明（内容、柿方、対象者、提出期日など）</a:t>
            </a: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  <a:p>
            <a:pPr marL="342900" lvl="1" indent="-342900">
              <a:buFont typeface="Arial" charset="0"/>
              <a:buChar char="•"/>
              <a:defRPr/>
            </a:pPr>
            <a:r>
              <a:rPr lang="ja-JP" altLang="en-US" dirty="0"/>
              <a:t>目安：必要に応じた枚数を用意してください。</a:t>
            </a:r>
            <a:endParaRPr lang="en-US" altLang="ja-JP" dirty="0"/>
          </a:p>
          <a:p>
            <a:pPr>
              <a:buFont typeface="Arial" charset="0"/>
              <a:buChar char="•"/>
              <a:defRPr/>
            </a:pP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>
            <a:extLst>
              <a:ext uri="{FF2B5EF4-FFF2-40B4-BE49-F238E27FC236}">
                <a16:creationId xmlns:a16="http://schemas.microsoft.com/office/drawing/2014/main" id="{E6956E8F-AD44-4398-8B60-82784068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今後のスケジュール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614B257B-627A-406E-B2B5-9CD3935D58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B053166-362B-4F11-9E16-544FCD0F32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7D95DB6-83C1-4CFB-AA28-93F6E2F66E6C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12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3317" name="コンテンツ プレースホルダ 5">
            <a:extLst>
              <a:ext uri="{FF2B5EF4-FFF2-40B4-BE49-F238E27FC236}">
                <a16:creationId xmlns:a16="http://schemas.microsoft.com/office/drawing/2014/main" id="{8761F1A2-CAEC-4F84-B496-998732D8C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今後のスケジュール</a:t>
            </a:r>
            <a:endParaRPr lang="en-US" altLang="ja-JP"/>
          </a:p>
          <a:p>
            <a:pPr lvl="1"/>
            <a:r>
              <a:rPr lang="ja-JP" altLang="en-US"/>
              <a:t>今後のスケジュールをアナウンスします。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今後のスケジュール（研修や、書類の提出期限等）</a:t>
            </a:r>
            <a:endParaRPr lang="en-US" altLang="ja-JP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>
            <a:extLst>
              <a:ext uri="{FF2B5EF4-FFF2-40B4-BE49-F238E27FC236}">
                <a16:creationId xmlns:a16="http://schemas.microsoft.com/office/drawing/2014/main" id="{BDF490E9-1778-4084-BDAA-09FB78424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最後に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EE84F709-7056-4ED7-8ECB-D57A1F5489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3A7663E0-E650-4D96-9D0D-0EB254DD9F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8EBABB1-874D-4C6D-87B8-DFCAB5362B89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13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4341" name="コンテンツ プレースホルダ 5">
            <a:extLst>
              <a:ext uri="{FF2B5EF4-FFF2-40B4-BE49-F238E27FC236}">
                <a16:creationId xmlns:a16="http://schemas.microsoft.com/office/drawing/2014/main" id="{5A0BE883-7F75-4294-91DF-34E1547C6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最後に</a:t>
            </a:r>
            <a:endParaRPr lang="en-US" altLang="ja-JP"/>
          </a:p>
          <a:p>
            <a:pPr lvl="1"/>
            <a:r>
              <a:rPr lang="ja-JP" altLang="en-US"/>
              <a:t>まとめや締めの挨拶に使ってください。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0DF747FD-71B2-43B9-A4B1-3A6BD4B56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アジェンダ</a:t>
            </a:r>
          </a:p>
        </p:txBody>
      </p:sp>
      <p:sp>
        <p:nvSpPr>
          <p:cNvPr id="4123" name="スライド番号プレースホルダ 29">
            <a:extLst>
              <a:ext uri="{FF2B5EF4-FFF2-40B4-BE49-F238E27FC236}">
                <a16:creationId xmlns:a16="http://schemas.microsoft.com/office/drawing/2014/main" id="{99963A7B-8E30-419E-B289-BBFE2EFC42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34B28DC-8232-4671-ABF9-4C0C5C6E3CD5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124" name="フッター プレースホルダ 30">
            <a:extLst>
              <a:ext uri="{FF2B5EF4-FFF2-40B4-BE49-F238E27FC236}">
                <a16:creationId xmlns:a16="http://schemas.microsoft.com/office/drawing/2014/main" id="{83258E9C-D23E-4C32-BEBF-9ACB8FF93D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086668C-9877-462E-BEE3-86C00B1B18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925" y="1300163"/>
            <a:ext cx="30368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目次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会社概要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沿革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ビジョン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事業内容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方針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新入社員に期待すること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評価制度について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就業規則について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必要書類の提出について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今後のスケジュール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ja-JP" altLang="en-US">
              <a:latin typeface="Calibri" panose="020F0502020204030204" pitchFamily="34" charset="0"/>
            </a:endParaRP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593D104C-DA01-4CA0-8F33-71D8066B4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1875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>
            <a:extLst>
              <a:ext uri="{FF2B5EF4-FFF2-40B4-BE49-F238E27FC236}">
                <a16:creationId xmlns:a16="http://schemas.microsoft.com/office/drawing/2014/main" id="{0ACF5294-C4A2-43B6-B180-096E09364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会社概要</a:t>
            </a:r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D32BD1DF-2C4C-4C17-B664-A959B17495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87F668C-E4C4-4319-8796-EC097587410F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EC82B496-1222-4277-9FFB-DD9B811AEA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BBC6D77F-2CCF-4D54-B8BA-BECC2EB31B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295926"/>
              </p:ext>
            </p:extLst>
          </p:nvPr>
        </p:nvGraphicFramePr>
        <p:xfrm>
          <a:off x="714375" y="1563688"/>
          <a:ext cx="7643813" cy="4541835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会社名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株式会社○○○○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7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本社所在地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〒</a:t>
                      </a:r>
                      <a:r>
                        <a:rPr kumimoji="1" lang="en-US" altLang="ja-JP" sz="1400" dirty="0"/>
                        <a:t>111-1111</a:t>
                      </a:r>
                    </a:p>
                    <a:p>
                      <a:pPr algn="l"/>
                      <a:r>
                        <a:rPr lang="ja-JP" altLang="en-US" sz="1400" dirty="0"/>
                        <a:t>　東京都○○○区○○○</a:t>
                      </a:r>
                      <a:r>
                        <a:rPr lang="en-US" altLang="ja-JP" sz="1400" dirty="0"/>
                        <a:t>1-1-1 </a:t>
                      </a:r>
                      <a:r>
                        <a:rPr lang="ja-JP" altLang="en-US" sz="1400" dirty="0"/>
                        <a:t>　○○ビル</a:t>
                      </a:r>
                      <a:r>
                        <a:rPr lang="en-US" altLang="ja-JP" sz="1400" dirty="0"/>
                        <a:t>1F</a:t>
                      </a:r>
                    </a:p>
                    <a:p>
                      <a:pPr algn="l"/>
                      <a:r>
                        <a:rPr lang="ja-JP" altLang="en-US" sz="1400" dirty="0"/>
                        <a:t>　</a:t>
                      </a:r>
                      <a:r>
                        <a:rPr lang="en-US" altLang="ja-JP" sz="1400" dirty="0"/>
                        <a:t>TEL</a:t>
                      </a:r>
                      <a:r>
                        <a:rPr lang="ja-JP" altLang="en-US" sz="1400" dirty="0"/>
                        <a:t>：</a:t>
                      </a:r>
                      <a:r>
                        <a:rPr lang="en-US" altLang="ja-JP" sz="1400" dirty="0"/>
                        <a:t>03</a:t>
                      </a:r>
                      <a:r>
                        <a:rPr lang="ja-JP" altLang="en-US" sz="1400" dirty="0"/>
                        <a:t>－</a:t>
                      </a:r>
                      <a:r>
                        <a:rPr lang="en-US" altLang="ja-JP" sz="1400" dirty="0"/>
                        <a:t>1234</a:t>
                      </a:r>
                      <a:r>
                        <a:rPr lang="ja-JP" altLang="en-US" sz="1400" dirty="0"/>
                        <a:t>－</a:t>
                      </a:r>
                      <a:r>
                        <a:rPr lang="en-US" altLang="ja-JP" sz="1400" dirty="0"/>
                        <a:t>5678</a:t>
                      </a:r>
                      <a:r>
                        <a:rPr lang="ja-JP" altLang="en-US" sz="1400" dirty="0"/>
                        <a:t>（代表）　　 </a:t>
                      </a:r>
                      <a:r>
                        <a:rPr lang="en-US" altLang="ja-JP" sz="1400" dirty="0"/>
                        <a:t>FAX</a:t>
                      </a:r>
                      <a:r>
                        <a:rPr lang="ja-JP" altLang="en-US" sz="1400" dirty="0"/>
                        <a:t>：</a:t>
                      </a:r>
                      <a:r>
                        <a:rPr lang="en-US" altLang="ja-JP" sz="1400" dirty="0"/>
                        <a:t>03</a:t>
                      </a:r>
                      <a:r>
                        <a:rPr lang="ja-JP" altLang="en-US" sz="1400" dirty="0"/>
                        <a:t>－</a:t>
                      </a:r>
                      <a:r>
                        <a:rPr lang="en-US" altLang="ja-JP" sz="1400" dirty="0"/>
                        <a:t>1234</a:t>
                      </a:r>
                      <a:r>
                        <a:rPr lang="ja-JP" altLang="en-US" sz="1400" dirty="0"/>
                        <a:t>－</a:t>
                      </a:r>
                      <a:r>
                        <a:rPr lang="en-US" altLang="ja-JP" sz="1400" dirty="0"/>
                        <a:t>5678</a:t>
                      </a:r>
                      <a:endParaRPr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9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事業内容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</a:t>
                      </a:r>
                      <a:r>
                        <a:rPr kumimoji="1" lang="en-US" altLang="ja-JP" sz="1400" dirty="0"/>
                        <a:t>1. </a:t>
                      </a:r>
                      <a:r>
                        <a:rPr kumimoji="1" lang="ja-JP" altLang="en-US" sz="1400" dirty="0"/>
                        <a:t>○○○事業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kumimoji="1" lang="ja-JP" altLang="en-US" sz="1400" dirty="0"/>
                        <a:t>　</a:t>
                      </a:r>
                      <a:r>
                        <a:rPr kumimoji="1" lang="en-US" altLang="ja-JP" sz="1400" dirty="0"/>
                        <a:t>2. </a:t>
                      </a:r>
                      <a:r>
                        <a:rPr kumimoji="1" lang="ja-JP" altLang="en-US" sz="1400" dirty="0"/>
                        <a:t>○○○事業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設立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</a:t>
                      </a:r>
                      <a:r>
                        <a:rPr kumimoji="1" lang="en-US" altLang="ja-JP" sz="1400" dirty="0"/>
                        <a:t>2021</a:t>
                      </a:r>
                      <a:r>
                        <a:rPr kumimoji="1" lang="ja-JP" altLang="en-US" sz="1400" dirty="0"/>
                        <a:t>年 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月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資本金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○○○○円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代表者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山田　太郎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494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役員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代表取締役　　山田　太郎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lang="ja-JP" altLang="en-US" sz="1400" dirty="0"/>
                        <a:t>　専務取締役　　田中　次郎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kumimoji="1" lang="ja-JP" altLang="en-US" sz="1400" dirty="0"/>
                        <a:t>　取締役　　　　　鈴木　三郎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lang="ja-JP" altLang="en-US" sz="1400" dirty="0"/>
                        <a:t>　監査役　　　　　佐藤　四郎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9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取引銀行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○○銀行</a:t>
                      </a:r>
                      <a:endParaRPr kumimoji="1" lang="en-US" altLang="ja-JP" sz="1400" dirty="0"/>
                    </a:p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○○銀行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決算期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月末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加盟団体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aseline="0" dirty="0"/>
                        <a:t>　○○○協会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B9DA9482-C5F5-41A4-AF1E-7111142C13A1}"/>
              </a:ext>
            </a:extLst>
          </p:cNvPr>
          <p:cNvGraphicFramePr>
            <a:graphicFrameLocks noGrp="1"/>
          </p:cNvGraphicFramePr>
          <p:nvPr/>
        </p:nvGraphicFramePr>
        <p:xfrm>
          <a:off x="10025063" y="1012825"/>
          <a:ext cx="208000" cy="365602"/>
        </p:xfrm>
        <a:graphic>
          <a:graphicData uri="http://schemas.openxmlformats.org/drawingml/2006/table">
            <a:tbl>
              <a:tblPr/>
              <a:tblGrid>
                <a:gridCol w="2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300" marR="91300" marT="45641" marB="45641">
                    <a:lnL w="3175" cmpd="sng">
                      <a:solidFill>
                        <a:srgbClr val="0070C0"/>
                      </a:solidFill>
                      <a:prstDash val="solid"/>
                    </a:lnL>
                    <a:lnR w="3175" cmpd="sng">
                      <a:solidFill>
                        <a:srgbClr val="0070C0"/>
                      </a:solidFill>
                      <a:prstDash val="solid"/>
                    </a:lnR>
                    <a:lnT w="3175" cmpd="sng">
                      <a:solidFill>
                        <a:srgbClr val="0070C0"/>
                      </a:solidFill>
                      <a:prstDash val="solid"/>
                    </a:lnT>
                    <a:lnB w="3175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351CF38-5060-48E5-92C8-C69C065BA161}"/>
              </a:ext>
            </a:extLst>
          </p:cNvPr>
          <p:cNvSpPr/>
          <p:nvPr/>
        </p:nvSpPr>
        <p:spPr>
          <a:xfrm>
            <a:off x="642938" y="1000125"/>
            <a:ext cx="3071812" cy="42862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atin typeface="+mj-ea"/>
              </a:rPr>
              <a:t>会社概要（</a:t>
            </a:r>
            <a:r>
              <a:rPr lang="en-US" dirty="0"/>
              <a:t> About Us</a:t>
            </a:r>
            <a:r>
              <a:rPr lang="ja-JP" altLang="en-US" dirty="0">
                <a:latin typeface="+mj-ea"/>
              </a:rPr>
              <a:t>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>
            <a:extLst>
              <a:ext uri="{FF2B5EF4-FFF2-40B4-BE49-F238E27FC236}">
                <a16:creationId xmlns:a16="http://schemas.microsoft.com/office/drawing/2014/main" id="{F6609BA5-3936-4A77-9997-6177A2288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沿革</a:t>
            </a:r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23957093-5254-401E-A3B9-2FE5A0EE93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7E9A88C-579B-4A65-9643-35B8D3738CC1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A6F55E27-616B-4A13-B450-E49F3CC00D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8B7CAC2A-463D-4740-A375-D1437DF588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970813"/>
              </p:ext>
            </p:extLst>
          </p:nvPr>
        </p:nvGraphicFramePr>
        <p:xfrm>
          <a:off x="714375" y="1658938"/>
          <a:ext cx="7643813" cy="43418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55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/>
                        <a:t>○○○事業を目的として、東京都○○区○○町</a:t>
                      </a:r>
                      <a:r>
                        <a:rPr kumimoji="1" lang="en-US" altLang="ja-JP" sz="1600" dirty="0"/>
                        <a:t>1-1-1</a:t>
                      </a:r>
                      <a:r>
                        <a:rPr kumimoji="1" lang="ja-JP" altLang="en-US" sz="1600" dirty="0"/>
                        <a:t>　○○ビルに、</a:t>
                      </a:r>
                      <a:endParaRPr kumimoji="1" lang="en-US" altLang="ja-JP" sz="1600" dirty="0"/>
                    </a:p>
                    <a:p>
                      <a:pPr algn="l"/>
                      <a:r>
                        <a:rPr kumimoji="1" lang="ja-JP" altLang="en-US" sz="1600" dirty="0"/>
                        <a:t>株式会社○○○○を資本金○○○万円にて設立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540">
                <a:tc>
                  <a:txBody>
                    <a:bodyPr/>
                    <a:lstStyle/>
                    <a:p>
                      <a:pPr marL="0" marR="0" indent="0" algn="ctr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/>
                        <a:t>商品説明「商品名」を商品化、販売開始</a:t>
                      </a:r>
                      <a:endParaRPr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/>
                        <a:t>サービス説明「サービス名」の提供を開始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本社の所在地を</a:t>
                      </a:r>
                      <a:r>
                        <a:rPr kumimoji="1" lang="ja-JP" altLang="en-US" sz="1600" dirty="0"/>
                        <a:t>東京都○○区○○町</a:t>
                      </a:r>
                      <a:r>
                        <a:rPr kumimoji="1" lang="en-US" altLang="ja-JP" sz="1600" dirty="0"/>
                        <a:t>1-1-1</a:t>
                      </a:r>
                      <a:r>
                        <a:rPr kumimoji="1" lang="ja-JP" altLang="en-US" sz="1600" dirty="0"/>
                        <a:t>　○○ビルに移転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商号を「株式会社○○○」に変更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大阪○○区に大阪支社を開設　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981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子会社として、○○○事業の「株式会社○○○」を設立</a:t>
                      </a: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株式会社△△△と資本提携</a:t>
                      </a: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○○○○に上場</a:t>
                      </a: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3665A58-8BE5-4E76-8D2D-1128C165FE3F}"/>
              </a:ext>
            </a:extLst>
          </p:cNvPr>
          <p:cNvSpPr/>
          <p:nvPr/>
        </p:nvSpPr>
        <p:spPr>
          <a:xfrm>
            <a:off x="642938" y="1000125"/>
            <a:ext cx="3071812" cy="42862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atin typeface="+mj-ea"/>
              </a:rPr>
              <a:t>沿革（</a:t>
            </a:r>
            <a:r>
              <a:rPr lang="en-US" altLang="ja-JP" dirty="0">
                <a:latin typeface="+mj-ea"/>
              </a:rPr>
              <a:t>C</a:t>
            </a:r>
            <a:r>
              <a:rPr lang="en-US" dirty="0">
                <a:latin typeface="+mj-ea"/>
              </a:rPr>
              <a:t>ompany History</a:t>
            </a:r>
            <a:r>
              <a:rPr lang="ja-JP" altLang="en-US" dirty="0">
                <a:latin typeface="+mj-ea"/>
              </a:rPr>
              <a:t>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>
            <a:extLst>
              <a:ext uri="{FF2B5EF4-FFF2-40B4-BE49-F238E27FC236}">
                <a16:creationId xmlns:a16="http://schemas.microsoft.com/office/drawing/2014/main" id="{08733A30-7F1A-4173-8129-A382B7153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株式会社○○○○のビジョン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5061259B-9CD2-450F-A140-9FF126D3977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01257E3F-4968-4031-8C73-8BAC612335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651D0EC-22B1-4AF2-8890-736ACEF7C994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149" name="コンテンツ プレースホルダ 5">
            <a:extLst>
              <a:ext uri="{FF2B5EF4-FFF2-40B4-BE49-F238E27FC236}">
                <a16:creationId xmlns:a16="http://schemas.microsoft.com/office/drawing/2014/main" id="{BBA9898D-E831-4CD5-B198-EE4C260F8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/>
          </a:p>
          <a:p>
            <a:r>
              <a:rPr lang="ja-JP" altLang="en-US"/>
              <a:t>会社のビジョン</a:t>
            </a:r>
            <a:endParaRPr lang="en-US" altLang="ja-JP"/>
          </a:p>
          <a:p>
            <a:pPr lvl="1"/>
            <a:r>
              <a:rPr lang="ja-JP" altLang="en-US"/>
              <a:t>会社のビジョンを説明します。意味、由来をじっくり説明し、新入社員の皆さんと共有しましょう。</a:t>
            </a:r>
            <a:endParaRPr lang="en-US" altLang="ja-JP"/>
          </a:p>
          <a:p>
            <a:pPr lvl="1"/>
            <a:endParaRPr lang="en-US" altLang="ja-JP"/>
          </a:p>
          <a:p>
            <a:r>
              <a:rPr lang="ja-JP" altLang="en-US"/>
              <a:t>必要な項目</a:t>
            </a:r>
            <a:endParaRPr lang="en-US" altLang="ja-JP"/>
          </a:p>
          <a:p>
            <a:pPr lvl="1"/>
            <a:r>
              <a:rPr lang="ja-JP" altLang="en-US"/>
              <a:t>ビジョン</a:t>
            </a:r>
            <a:endParaRPr lang="en-US" altLang="ja-JP"/>
          </a:p>
          <a:p>
            <a:pPr lvl="1"/>
            <a:r>
              <a:rPr lang="ja-JP" altLang="en-US"/>
              <a:t>意味、解説</a:t>
            </a:r>
            <a:endParaRPr lang="en-US" altLang="ja-JP"/>
          </a:p>
          <a:p>
            <a:pPr lvl="1"/>
            <a:r>
              <a:rPr lang="ja-JP" altLang="en-US"/>
              <a:t>ビジョンの由来 （何故このビジョンを持っているかの？）</a:t>
            </a:r>
          </a:p>
          <a:p>
            <a:pPr lvl="1"/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1</a:t>
            </a:r>
            <a:r>
              <a:rPr lang="ja-JP" altLang="en-US"/>
              <a:t>枚～</a:t>
            </a:r>
            <a:r>
              <a:rPr lang="en-US" altLang="ja-JP"/>
              <a:t>2</a:t>
            </a:r>
            <a:r>
              <a:rPr lang="ja-JP" altLang="en-US"/>
              <a:t>枚</a:t>
            </a:r>
            <a:endParaRPr lang="en-US" altLang="ja-JP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>
            <a:extLst>
              <a:ext uri="{FF2B5EF4-FFF2-40B4-BE49-F238E27FC236}">
                <a16:creationId xmlns:a16="http://schemas.microsoft.com/office/drawing/2014/main" id="{34FF6F00-54E7-4527-8B6B-93A85F6FE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事業内容</a:t>
            </a:r>
          </a:p>
        </p:txBody>
      </p:sp>
      <p:sp>
        <p:nvSpPr>
          <p:cNvPr id="7171" name="コンテンツ プレースホルダ 2">
            <a:extLst>
              <a:ext uri="{FF2B5EF4-FFF2-40B4-BE49-F238E27FC236}">
                <a16:creationId xmlns:a16="http://schemas.microsoft.com/office/drawing/2014/main" id="{265DC058-4C11-4485-984C-1188730E8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事業内容</a:t>
            </a:r>
            <a:endParaRPr lang="en-US" altLang="ja-JP"/>
          </a:p>
          <a:p>
            <a:pPr lvl="1"/>
            <a:r>
              <a:rPr lang="ja-JP" altLang="en-US"/>
              <a:t>事業内容を説明します。ビジネスモデル、実績などを数字やグラフを交えて説明しましょう。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事業全体図</a:t>
            </a:r>
            <a:endParaRPr lang="en-US" altLang="ja-JP"/>
          </a:p>
          <a:p>
            <a:pPr lvl="1"/>
            <a:r>
              <a:rPr lang="ja-JP" altLang="en-US"/>
              <a:t>詳細なビジネスモデル</a:t>
            </a:r>
            <a:endParaRPr lang="en-US" altLang="ja-JP"/>
          </a:p>
          <a:p>
            <a:pPr lvl="1"/>
            <a:r>
              <a:rPr lang="ja-JP" altLang="en-US"/>
              <a:t>実績（売上等の数字、そのグラフ）</a:t>
            </a:r>
            <a:endParaRPr lang="en-US" altLang="ja-JP"/>
          </a:p>
          <a:p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3</a:t>
            </a:r>
            <a:r>
              <a:rPr lang="ja-JP" altLang="en-US"/>
              <a:t>枚～</a:t>
            </a:r>
            <a:endParaRPr lang="en-US" altLang="ja-JP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0FD547BA-E846-463B-8A65-4FCE40ACE9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91867828-22AA-4464-AF73-060A5065F5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E66B41F-DD79-426A-AE3C-820571761F77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D6FDE7C2-49FB-4F67-AE93-1E59B0FEF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会社の方針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BDE498DC-834D-4441-8E62-4F7B3C5928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40D6869D-8A3B-4A76-A153-C61CA33961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AD2BE97-1A92-4FAD-B0FB-9FAEF49FF831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コンテンツ プレースホルダ 5">
            <a:extLst>
              <a:ext uri="{FF2B5EF4-FFF2-40B4-BE49-F238E27FC236}">
                <a16:creationId xmlns:a16="http://schemas.microsoft.com/office/drawing/2014/main" id="{B9837C31-F61B-442C-973C-76652A8BF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会社の方針</a:t>
            </a:r>
            <a:endParaRPr lang="en-US" altLang="ja-JP"/>
          </a:p>
          <a:p>
            <a:pPr lvl="1"/>
            <a:r>
              <a:rPr lang="ja-JP" altLang="en-US"/>
              <a:t>現時点で最も重要視している方針を強調して説明します。理解しやすいようになるべく完結に。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会社の方針 </a:t>
            </a:r>
            <a:endParaRPr lang="en-US" altLang="ja-JP"/>
          </a:p>
          <a:p>
            <a:pPr lvl="1"/>
            <a:r>
              <a:rPr lang="ja-JP" altLang="en-US"/>
              <a:t>説明、解説</a:t>
            </a:r>
            <a:endParaRPr lang="en-US" altLang="ja-JP"/>
          </a:p>
          <a:p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1</a:t>
            </a:r>
            <a:r>
              <a:rPr lang="ja-JP" altLang="en-US"/>
              <a:t>枚～</a:t>
            </a:r>
            <a:r>
              <a:rPr lang="en-US" altLang="ja-JP"/>
              <a:t>2</a:t>
            </a:r>
            <a:r>
              <a:rPr lang="ja-JP" altLang="en-US"/>
              <a:t>枚</a:t>
            </a:r>
            <a:endParaRPr lang="en-US" altLang="ja-JP"/>
          </a:p>
          <a:p>
            <a:endParaRPr lang="ja-JP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タイトル 1">
            <a:extLst>
              <a:ext uri="{FF2B5EF4-FFF2-40B4-BE49-F238E27FC236}">
                <a16:creationId xmlns:a16="http://schemas.microsoft.com/office/drawing/2014/main" id="{84E526DE-65D3-4E57-9B88-B61ADEEB5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新入社員に期待すること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E976FEC1-17B1-433D-B668-16A9D943B9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DBCF6C65-E236-494B-9DC7-935A8DA3F5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25507B4-E6A2-4A40-805F-7984FC0C0A05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8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9221" name="コンテンツ プレースホルダ 5">
            <a:extLst>
              <a:ext uri="{FF2B5EF4-FFF2-40B4-BE49-F238E27FC236}">
                <a16:creationId xmlns:a16="http://schemas.microsoft.com/office/drawing/2014/main" id="{5D109E2D-FAB0-40DE-B8F6-7A1574388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新入社員に期待すること</a:t>
            </a:r>
            <a:endParaRPr lang="en-US" altLang="ja-JP"/>
          </a:p>
          <a:p>
            <a:pPr lvl="1"/>
            <a:r>
              <a:rPr lang="ja-JP" altLang="en-US"/>
              <a:t>新入社員にもとめることを説明。今後の事業展開や、会社の方針との関連性を示してあげると、より伝わりやすくなります。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新入社員に求めること </a:t>
            </a:r>
            <a:endParaRPr lang="en-US" altLang="ja-JP"/>
          </a:p>
          <a:p>
            <a:pPr lvl="1"/>
            <a:r>
              <a:rPr lang="ja-JP" altLang="en-US"/>
              <a:t>「求めること」と、「事業展開」「会社の方針」との関わり</a:t>
            </a:r>
            <a:endParaRPr lang="en-US" altLang="ja-JP"/>
          </a:p>
          <a:p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1</a:t>
            </a:r>
            <a:r>
              <a:rPr lang="ja-JP" altLang="en-US"/>
              <a:t>枚～</a:t>
            </a:r>
            <a:r>
              <a:rPr lang="en-US" altLang="ja-JP"/>
              <a:t>2</a:t>
            </a:r>
            <a:r>
              <a:rPr lang="ja-JP" altLang="en-US"/>
              <a:t>枚</a:t>
            </a:r>
            <a:endParaRPr lang="en-US" altLang="ja-JP"/>
          </a:p>
          <a:p>
            <a:endParaRPr lang="ja-JP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タイトル 1">
            <a:extLst>
              <a:ext uri="{FF2B5EF4-FFF2-40B4-BE49-F238E27FC236}">
                <a16:creationId xmlns:a16="http://schemas.microsoft.com/office/drawing/2014/main" id="{6F34A1F2-788A-4221-AACE-3291596D7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人事評価制度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9DBDA3FB-1516-4AA1-BF18-DDC7C584CA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784C9195-9583-4958-A6F8-E49AAC56B0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E461735-26B1-469B-BE2E-3DD84AC651B5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9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245" name="コンテンツ プレースホルダ 5">
            <a:extLst>
              <a:ext uri="{FF2B5EF4-FFF2-40B4-BE49-F238E27FC236}">
                <a16:creationId xmlns:a16="http://schemas.microsoft.com/office/drawing/2014/main" id="{F5A64BBC-A682-4A9F-A5CC-AEB615DFC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人事評価制度</a:t>
            </a:r>
            <a:endParaRPr lang="en-US" altLang="ja-JP"/>
          </a:p>
          <a:p>
            <a:pPr lvl="1"/>
            <a:r>
              <a:rPr lang="ja-JP" altLang="en-US"/>
              <a:t>人事評価制度について説明します。評価制度の目的や、プロセスなどを説明。　モデルケースや、実際の評価シートを配布するなどして、きっちり説明しましょう。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人事評価制度の目的</a:t>
            </a:r>
            <a:endParaRPr lang="en-US" altLang="ja-JP"/>
          </a:p>
          <a:p>
            <a:pPr lvl="1"/>
            <a:r>
              <a:rPr lang="ja-JP" altLang="en-US"/>
              <a:t>人事評価制度の概要（頻度・時期・プロセスなど）</a:t>
            </a:r>
            <a:endParaRPr lang="en-US" altLang="ja-JP"/>
          </a:p>
          <a:p>
            <a:pPr lvl="1"/>
            <a:r>
              <a:rPr lang="ja-JP" altLang="en-US"/>
              <a:t>モデルケース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目安：必要に応じた枚数を用意してください。</a:t>
            </a:r>
            <a:endParaRPr lang="en-US" altLang="ja-JP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1038</Words>
  <Application>Microsoft Office PowerPoint</Application>
  <PresentationFormat>画面に合わせる (4:3)</PresentationFormat>
  <Paragraphs>196</Paragraphs>
  <Slides>13</Slides>
  <Notes>13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Office テーマ</vt:lpstr>
      <vt:lpstr>PowerPoint プレゼンテーション</vt:lpstr>
      <vt:lpstr>アジェンダ</vt:lpstr>
      <vt:lpstr>会社概要</vt:lpstr>
      <vt:lpstr>沿革</vt:lpstr>
      <vt:lpstr>株式会社○○○○のビジョン</vt:lpstr>
      <vt:lpstr>事業内容</vt:lpstr>
      <vt:lpstr>会社の方針</vt:lpstr>
      <vt:lpstr>新入社員に期待すること</vt:lpstr>
      <vt:lpstr>人事評価制度</vt:lpstr>
      <vt:lpstr>就業規則について</vt:lpstr>
      <vt:lpstr>必要書類の提出について</vt:lpstr>
      <vt:lpstr>今後のスケジュール</vt:lpstr>
      <vt:lpstr>最後に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新入社員向けオリエンテーション資料のひな形テンプレートです。下記の内容の簡単な解説が盛り込まれています。自由にアレンジして使用してください。_x000d_
_x000d_
・目次_x000d_
・会社概要_x000d_
・沿革_x000d_
・ビジョン_x000d_
・事業内容_x000d_
・方針_x000d_
・新入社員に期待すること_x000d_
・評価制度について_x000d_
・就業規則について_x000d_
・必要書類の提出について_x000d_
・今後のスケジュール</dc:description>
  <cp:lastModifiedBy>tp</cp:lastModifiedBy>
  <cp:revision>10</cp:revision>
  <dcterms:created xsi:type="dcterms:W3CDTF">2009-02-13T08:21:57Z</dcterms:created>
  <dcterms:modified xsi:type="dcterms:W3CDTF">2021-08-09T11:21:35Z</dcterms:modified>
</cp:coreProperties>
</file>