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3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0" autoAdjust="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FF4308AE-A241-44AA-9FC4-2B4187B8968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226E7FDA-A61E-4B4B-8C71-E1E0B3A5B89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E804CA9A-14C2-41A2-BCCD-644F03279E2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8E5AD528-8875-496A-B5DB-F59E8E28E89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992D9BCC-ED84-4A60-824A-11BCF227BD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E1779C5C-44B0-41D3-9EC5-5DBF6C158AA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13EA8EAF-A0BB-4668-8576-2A2DCDDF449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699F3359-F825-44DC-869C-4FB76CCB135F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01D1AA41-DEEF-4647-ADE3-257996EF19D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E89E7999-2BA7-4E16-A9CE-E6C3A9F360C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1A501BDB-8876-48BE-9057-D18EBFD0F8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FF1781EF-79FF-4772-9578-320741980F43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D3C088C-E9C4-43D8-8B7F-A7BFA21C0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98C9C6-FBFD-44C3-8994-CEA9398B58D6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A23BA95-222C-407A-8ECE-279FEA474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D459F8A-645A-4504-A4B0-81E06D3FD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E8DA0C-1B75-4FFA-A595-D45D14F3432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50295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DB483E9-0A2F-4C8B-8F9A-1B8CA1DFC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0A7D30-B5E6-4DCE-BF2A-868446E98CE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8386453-29E9-414F-8F65-59A2C8B19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42E735B-C0AC-4D0B-BE41-EFF5BD872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A6D23C-4A15-4897-8CA9-41319E7EFC9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90853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C420958-B877-4A17-BF88-F43FCC77C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0CB5C6-BA01-4295-8AA4-C2C6699E897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D1D13E5-1679-4706-BBB6-991B80C85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A66FE28-D26C-4D07-955C-845B11D26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6454D4-6206-4A27-B583-5DA16BD465F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30501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B4E18A6-04C7-4AE6-8750-EE0D89433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2EFCEA-0DA9-41AD-AA67-50E16AB3805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141D435-8186-4C3A-8F77-2B4FC5F31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C0652A6-FC4C-4E2D-86A1-99A4AAC30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920255-ED83-49E4-B426-0F0DC616108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38983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93C48D7-CD7C-446A-9A9B-B48D63580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1E6B5D-1F13-4055-9BA8-F636EA3309F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23A48B0-4D4D-42DD-9DF8-5601C9C5D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B3B1ECA-9C33-4E95-8A74-37AF81129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80A510-DE1B-4ED8-B9E9-D5495EDC174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92971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55BAEBA7-FAF4-4E72-ACE5-2799405FF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55EB4D-1DA4-49CA-8E97-1566B252A65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B5C9DA3C-3C4D-434E-B126-837A29616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D2C51E58-4A26-43A4-8EBB-894C24421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79EE12-02F8-4094-82D6-7871EF9D8A5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249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FA34CF9E-24D9-431C-9B2E-B9A4BF4B2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A94172-27BD-4720-8D09-F2422EBD76C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92DEE5D0-3214-4392-8C00-087958CF2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448EA2B1-0106-4F88-A17A-2559B1925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B7968A-F877-4FE0-9D15-4CD06298BD1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71127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B49897B6-F122-468E-9BC2-B5BE55025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478950-A1AE-4FBA-A390-7087614BBE3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FEC1A9E2-3C39-44F4-8341-A93FBE9DF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12A40AED-A9F6-4747-9D20-465324AB9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4E308B-6605-47A2-973B-8BA51BB0C5C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18148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7BBE0A89-6670-4360-BA6D-0F781E6E7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63E24F-F395-47E0-9D8C-517BD714C8F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3DAE07C2-F69C-4B6E-99B6-7CCBBF723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02EE3610-E070-4DC9-9A70-316496EC4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10C52D-8461-42C7-A0E8-9A3CBF8449A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95797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DAD5B489-D581-4350-9389-A54BBD32D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C26269-E12D-4CA4-A5E2-820D9155611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BBB47EC4-7080-41F9-AB03-15C640939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0034E69B-A4A4-421C-BDBA-CAF16E921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72281C-A29E-4C1A-B476-6098A39446F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40791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6B2F0BB4-7E7C-4F94-AEC2-AFBFA1A22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13FF09-549B-4002-9B95-F97C649737F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EFC75594-51B0-42EA-930A-7D4A74D13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E82CE893-7EC7-4764-9D42-97BA4E71C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BBA392-9DE1-4F5F-93EE-EAE48891929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49478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7C7A0163-FB66-4D1D-9AF2-227E19C0A1C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2783BFE4-0AA9-4F0E-BB3D-104900F7CD4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8784E94-65E3-4CD5-8520-08DFFC93C0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DBC6A54-B59C-4A1D-AE12-4434B7C19CE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2B64855-F743-4D69-81C4-FEEB5BA947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63156E6-3629-4F08-8613-94CFA1159E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3ACD04C6-FD04-4373-8502-9F40EDC1F70C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8E0EB5F0-481C-4EEB-8D90-AFCD41A81D25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9D2E9852-65DE-4B83-B23A-0C43168568E3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2E59AC4E-F1B8-4346-89FC-00B1648F4D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205105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問題点と対策</a:t>
            </a:r>
          </a:p>
        </p:txBody>
      </p:sp>
      <p:grpSp>
        <p:nvGrpSpPr>
          <p:cNvPr id="2" name="グループ化 19">
            <a:extLst>
              <a:ext uri="{FF2B5EF4-FFF2-40B4-BE49-F238E27FC236}">
                <a16:creationId xmlns:a16="http://schemas.microsoft.com/office/drawing/2014/main" id="{D9C2DE29-8B02-4DA1-981F-F33597CB7095}"/>
              </a:ext>
            </a:extLst>
          </p:cNvPr>
          <p:cNvGrpSpPr/>
          <p:nvPr/>
        </p:nvGrpSpPr>
        <p:grpSpPr>
          <a:xfrm>
            <a:off x="142844" y="631678"/>
            <a:ext cx="1675976" cy="1582876"/>
            <a:chOff x="260832" y="560240"/>
            <a:chExt cx="1440000" cy="1440000"/>
          </a:xfrm>
          <a:solidFill>
            <a:schemeClr val="bg1">
              <a:lumMod val="50000"/>
            </a:schemeClr>
          </a:solidFill>
        </p:grpSpPr>
        <p:sp>
          <p:nvSpPr>
            <p:cNvPr id="34" name="星 24 33">
              <a:extLst>
                <a:ext uri="{FF2B5EF4-FFF2-40B4-BE49-F238E27FC236}">
                  <a16:creationId xmlns:a16="http://schemas.microsoft.com/office/drawing/2014/main" id="{FD762AA8-4418-4DA0-8563-3936380038E1}"/>
                </a:ext>
              </a:extLst>
            </p:cNvPr>
            <p:cNvSpPr/>
            <p:nvPr/>
          </p:nvSpPr>
          <p:spPr>
            <a:xfrm>
              <a:off x="260832" y="560240"/>
              <a:ext cx="1440000" cy="1440000"/>
            </a:xfrm>
            <a:prstGeom prst="star24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2000" b="1" dirty="0"/>
            </a:p>
          </p:txBody>
        </p:sp>
        <p:sp>
          <p:nvSpPr>
            <p:cNvPr id="35" name="正方形/長方形 34">
              <a:extLst>
                <a:ext uri="{FF2B5EF4-FFF2-40B4-BE49-F238E27FC236}">
                  <a16:creationId xmlns:a16="http://schemas.microsoft.com/office/drawing/2014/main" id="{3D593487-32DD-40E7-A3F6-1D23B22F7033}"/>
                </a:ext>
              </a:extLst>
            </p:cNvPr>
            <p:cNvSpPr/>
            <p:nvPr/>
          </p:nvSpPr>
          <p:spPr>
            <a:xfrm>
              <a:off x="476527" y="987853"/>
              <a:ext cx="1008610" cy="584775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ja-JP" altLang="en-US" sz="3200" b="1" dirty="0">
                  <a:solidFill>
                    <a:schemeClr val="bg1"/>
                  </a:solidFill>
                  <a:latin typeface="Arial" charset="0"/>
                  <a:ea typeface="ＭＳ Ｐゴシック" charset="-128"/>
                </a:rPr>
                <a:t>問題</a:t>
              </a:r>
            </a:p>
          </p:txBody>
        </p:sp>
      </p:grp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48B04833-BD31-4E5B-A28B-108DE4AFCAEB}"/>
              </a:ext>
            </a:extLst>
          </p:cNvPr>
          <p:cNvSpPr/>
          <p:nvPr/>
        </p:nvSpPr>
        <p:spPr>
          <a:xfrm>
            <a:off x="1857375" y="839788"/>
            <a:ext cx="6796088" cy="10890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71" name="AutoShape 9">
            <a:extLst>
              <a:ext uri="{FF2B5EF4-FFF2-40B4-BE49-F238E27FC236}">
                <a16:creationId xmlns:a16="http://schemas.microsoft.com/office/drawing/2014/main" id="{11064FB5-FED6-441F-B484-257874D660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775" y="2571750"/>
            <a:ext cx="2760663" cy="777875"/>
          </a:xfrm>
          <a:prstGeom prst="homePlate">
            <a:avLst>
              <a:gd name="adj" fmla="val 27933"/>
            </a:avLst>
          </a:prstGeom>
          <a:gradFill flip="none" rotWithShape="1">
            <a:gsLst>
              <a:gs pos="0">
                <a:schemeClr val="bg1">
                  <a:lumMod val="50000"/>
                  <a:tint val="66000"/>
                  <a:satMod val="160000"/>
                </a:schemeClr>
              </a:gs>
              <a:gs pos="50000">
                <a:schemeClr val="bg1">
                  <a:lumMod val="50000"/>
                  <a:tint val="44500"/>
                  <a:satMod val="160000"/>
                </a:schemeClr>
              </a:gs>
              <a:gs pos="100000">
                <a:schemeClr val="bg1">
                  <a:lumMod val="50000"/>
                  <a:tint val="23500"/>
                  <a:satMod val="160000"/>
                </a:schemeClr>
              </a:gs>
            </a:gsLst>
            <a:lin ang="162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ja-JP" altLang="en-US" sz="2800" b="1" dirty="0">
                <a:solidFill>
                  <a:schemeClr val="bg1"/>
                </a:solidFill>
                <a:latin typeface="+mj-ea"/>
                <a:ea typeface="+mj-ea"/>
              </a:rPr>
              <a:t>短期</a:t>
            </a:r>
            <a:endParaRPr lang="en-US" altLang="ja-JP" sz="2800" b="1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72" name="AutoShape 10">
            <a:extLst>
              <a:ext uri="{FF2B5EF4-FFF2-40B4-BE49-F238E27FC236}">
                <a16:creationId xmlns:a16="http://schemas.microsoft.com/office/drawing/2014/main" id="{2C610E03-1779-4860-9A25-BE08293DD1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7538" y="2571750"/>
            <a:ext cx="2857500" cy="777875"/>
          </a:xfrm>
          <a:prstGeom prst="chevron">
            <a:avLst>
              <a:gd name="adj" fmla="val 28304"/>
            </a:avLst>
          </a:prstGeom>
          <a:gradFill flip="none" rotWithShape="1">
            <a:gsLst>
              <a:gs pos="0">
                <a:schemeClr val="bg1">
                  <a:lumMod val="50000"/>
                  <a:tint val="66000"/>
                  <a:satMod val="160000"/>
                </a:schemeClr>
              </a:gs>
              <a:gs pos="50000">
                <a:schemeClr val="bg1">
                  <a:lumMod val="50000"/>
                  <a:tint val="44500"/>
                  <a:satMod val="160000"/>
                </a:schemeClr>
              </a:gs>
              <a:gs pos="100000">
                <a:schemeClr val="bg1">
                  <a:lumMod val="50000"/>
                  <a:tint val="23500"/>
                  <a:satMod val="160000"/>
                </a:schemeClr>
              </a:gs>
            </a:gsLst>
            <a:lin ang="162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ja-JP" altLang="en-US" sz="2800" b="1" dirty="0">
                <a:solidFill>
                  <a:schemeClr val="bg1"/>
                </a:solidFill>
                <a:latin typeface="+mj-ea"/>
                <a:ea typeface="+mj-ea"/>
              </a:rPr>
              <a:t>中期</a:t>
            </a:r>
            <a:endParaRPr lang="en-US" altLang="ja-JP" sz="2800" b="1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73" name="AutoShape 16">
            <a:extLst>
              <a:ext uri="{FF2B5EF4-FFF2-40B4-BE49-F238E27FC236}">
                <a16:creationId xmlns:a16="http://schemas.microsoft.com/office/drawing/2014/main" id="{DF3D42C2-FBA6-45D9-BCF2-E3888BD1D6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9313" y="2571750"/>
            <a:ext cx="2857500" cy="777875"/>
          </a:xfrm>
          <a:prstGeom prst="chevron">
            <a:avLst>
              <a:gd name="adj" fmla="val 28304"/>
            </a:avLst>
          </a:prstGeom>
          <a:gradFill flip="none" rotWithShape="1">
            <a:gsLst>
              <a:gs pos="0">
                <a:schemeClr val="bg1">
                  <a:lumMod val="50000"/>
                  <a:tint val="66000"/>
                  <a:satMod val="160000"/>
                </a:schemeClr>
              </a:gs>
              <a:gs pos="50000">
                <a:schemeClr val="bg1">
                  <a:lumMod val="50000"/>
                  <a:tint val="44500"/>
                  <a:satMod val="160000"/>
                </a:schemeClr>
              </a:gs>
              <a:gs pos="100000">
                <a:schemeClr val="bg1">
                  <a:lumMod val="50000"/>
                  <a:tint val="23500"/>
                  <a:satMod val="160000"/>
                </a:schemeClr>
              </a:gs>
            </a:gsLst>
            <a:lin ang="162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ja-JP" altLang="en-US" sz="2800" b="1" dirty="0">
                <a:solidFill>
                  <a:schemeClr val="bg1"/>
                </a:solidFill>
                <a:latin typeface="+mj-ea"/>
                <a:ea typeface="+mj-ea"/>
              </a:rPr>
              <a:t>長期</a:t>
            </a:r>
            <a:endParaRPr lang="en-US" altLang="ja-JP" sz="2800" b="1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74" name="AutoShape 18">
            <a:extLst>
              <a:ext uri="{FF2B5EF4-FFF2-40B4-BE49-F238E27FC236}">
                <a16:creationId xmlns:a16="http://schemas.microsoft.com/office/drawing/2014/main" id="{B55D4498-9CDC-4D30-95CD-3AC7A5DA04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775" y="3429000"/>
            <a:ext cx="2500313" cy="2571750"/>
          </a:xfrm>
          <a:prstGeom prst="roundRect">
            <a:avLst>
              <a:gd name="adj" fmla="val 3306"/>
            </a:avLst>
          </a:prstGeom>
          <a:solidFill>
            <a:schemeClr val="bg1">
              <a:lumMod val="95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>
            <a:normAutofit/>
          </a:bodyPr>
          <a:lstStyle/>
          <a:p>
            <a:pPr>
              <a:defRPr/>
            </a:pPr>
            <a:r>
              <a:rPr lang="ja-JP" altLang="en-US" sz="2800" dirty="0">
                <a:latin typeface="+mn-ea"/>
                <a:ea typeface="+mn-ea"/>
              </a:rPr>
              <a:t>ここに入力</a:t>
            </a:r>
            <a:endParaRPr lang="ja-JP" altLang="ja-JP" sz="2800" dirty="0">
              <a:latin typeface="+mn-ea"/>
              <a:ea typeface="+mn-ea"/>
            </a:endParaRPr>
          </a:p>
        </p:txBody>
      </p:sp>
      <p:sp>
        <p:nvSpPr>
          <p:cNvPr id="75" name="AutoShape 23">
            <a:extLst>
              <a:ext uri="{FF2B5EF4-FFF2-40B4-BE49-F238E27FC236}">
                <a16:creationId xmlns:a16="http://schemas.microsoft.com/office/drawing/2014/main" id="{203ED9E1-7019-4E4E-B9DD-54C451A83C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6125" y="3429000"/>
            <a:ext cx="2501900" cy="2571750"/>
          </a:xfrm>
          <a:prstGeom prst="roundRect">
            <a:avLst>
              <a:gd name="adj" fmla="val 3306"/>
            </a:avLst>
          </a:prstGeom>
          <a:solidFill>
            <a:schemeClr val="bg1">
              <a:lumMod val="95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>
            <a:normAutofit/>
          </a:bodyPr>
          <a:lstStyle/>
          <a:p>
            <a:pPr>
              <a:defRPr/>
            </a:pPr>
            <a:r>
              <a:rPr lang="ja-JP" altLang="en-US" sz="2800" dirty="0">
                <a:latin typeface="+mn-ea"/>
                <a:ea typeface="+mn-ea"/>
              </a:rPr>
              <a:t>ここに入力</a:t>
            </a:r>
            <a:endParaRPr lang="ja-JP" altLang="ja-JP" sz="2800" dirty="0">
              <a:latin typeface="+mn-ea"/>
              <a:ea typeface="+mn-ea"/>
            </a:endParaRPr>
          </a:p>
        </p:txBody>
      </p:sp>
      <p:sp>
        <p:nvSpPr>
          <p:cNvPr id="76" name="AutoShape 24">
            <a:extLst>
              <a:ext uri="{FF2B5EF4-FFF2-40B4-BE49-F238E27FC236}">
                <a16:creationId xmlns:a16="http://schemas.microsoft.com/office/drawing/2014/main" id="{3D63BD6E-BF7B-418B-B971-A8EF28766C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8700" y="3429000"/>
            <a:ext cx="2500313" cy="2571750"/>
          </a:xfrm>
          <a:prstGeom prst="roundRect">
            <a:avLst>
              <a:gd name="adj" fmla="val 3306"/>
            </a:avLst>
          </a:prstGeom>
          <a:solidFill>
            <a:schemeClr val="bg1">
              <a:lumMod val="95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>
            <a:normAutofit/>
          </a:bodyPr>
          <a:lstStyle/>
          <a:p>
            <a:pPr>
              <a:defRPr/>
            </a:pPr>
            <a:r>
              <a:rPr lang="ja-JP" altLang="en-US" sz="2800" dirty="0">
                <a:latin typeface="+mn-ea"/>
                <a:ea typeface="+mn-ea"/>
              </a:rPr>
              <a:t>ここに入力</a:t>
            </a:r>
            <a:endParaRPr lang="ja-JP" altLang="ja-JP" sz="2800" dirty="0">
              <a:latin typeface="+mn-ea"/>
              <a:ea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20</Words>
  <Application>Microsoft Office PowerPoint</Application>
  <PresentationFormat>画面に合わせる (4:3)</PresentationFormat>
  <Paragraphs>10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柔かい印象の、問題点とその対策のテンプレートです。対策は「短期」「中期」「長期」に分けて記入できます。</dc:description>
  <cp:revision>6</cp:revision>
  <dcterms:created xsi:type="dcterms:W3CDTF">2009-02-20T09:16:29Z</dcterms:created>
  <dcterms:modified xsi:type="dcterms:W3CDTF">2021-08-07T12:27:43Z</dcterms:modified>
</cp:coreProperties>
</file>