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290EC749-33EE-4999-A164-2EABB2C8418A}"/>
    <pc:docChg chg="modSld">
      <pc:chgData name="鳴海 祐" userId="b1de848e6dad69f3" providerId="LiveId" clId="{290EC749-33EE-4999-A164-2EABB2C8418A}" dt="2021-08-09T11:14:13.357" v="7" actId="20577"/>
      <pc:docMkLst>
        <pc:docMk/>
      </pc:docMkLst>
      <pc:sldChg chg="modSp mod">
        <pc:chgData name="鳴海 祐" userId="b1de848e6dad69f3" providerId="LiveId" clId="{290EC749-33EE-4999-A164-2EABB2C8418A}" dt="2021-08-09T11:14:13.357" v="7" actId="20577"/>
        <pc:sldMkLst>
          <pc:docMk/>
          <pc:sldMk cId="0" sldId="256"/>
        </pc:sldMkLst>
        <pc:spChg chg="mod">
          <ac:chgData name="鳴海 祐" userId="b1de848e6dad69f3" providerId="LiveId" clId="{290EC749-33EE-4999-A164-2EABB2C8418A}" dt="2021-08-09T11:14:13.357" v="7" actId="20577"/>
          <ac:spMkLst>
            <pc:docMk/>
            <pc:sldMk cId="0" sldId="256"/>
            <ac:spMk id="8" creationId="{0942A1AA-3B30-4919-94AE-831BB4D6BBA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B36F025-F1AA-408C-A1E8-1DDFF8A363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518D858-6D7E-4EAA-96AA-DDA709EFF46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DD8308E-E1DC-4EAD-9CAB-3CDFD5BEEA5C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AFAFDFEC-3876-444D-9317-49254BA24D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EC79DFA-E431-49D7-90E0-C670EB7320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1957E58-49C5-4204-A596-79EEF2A03F3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1350DCD-922F-4938-A501-ECEC8E030C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79AE763-CB44-41F1-AB73-81F1041197F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 1">
            <a:extLst>
              <a:ext uri="{FF2B5EF4-FFF2-40B4-BE49-F238E27FC236}">
                <a16:creationId xmlns:a16="http://schemas.microsoft.com/office/drawing/2014/main" id="{D82E688B-2776-4418-9525-655F9B1345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 2">
            <a:extLst>
              <a:ext uri="{FF2B5EF4-FFF2-40B4-BE49-F238E27FC236}">
                <a16:creationId xmlns:a16="http://schemas.microsoft.com/office/drawing/2014/main" id="{B8C96C4C-31B9-44BA-B9B6-276D98856A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0244" name="スライド番号プレースホルダ 3">
            <a:extLst>
              <a:ext uri="{FF2B5EF4-FFF2-40B4-BE49-F238E27FC236}">
                <a16:creationId xmlns:a16="http://schemas.microsoft.com/office/drawing/2014/main" id="{08C0638A-20C7-4645-8CD7-DB2BE39836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2BB2EDA-6DD8-4BCF-8D0F-144982BB6703}" type="slidenum">
              <a:rPr lang="ja-JP" altLang="en-US"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 1">
            <a:extLst>
              <a:ext uri="{FF2B5EF4-FFF2-40B4-BE49-F238E27FC236}">
                <a16:creationId xmlns:a16="http://schemas.microsoft.com/office/drawing/2014/main" id="{40586190-FD18-439B-96D9-ECD8E03E99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 2">
            <a:extLst>
              <a:ext uri="{FF2B5EF4-FFF2-40B4-BE49-F238E27FC236}">
                <a16:creationId xmlns:a16="http://schemas.microsoft.com/office/drawing/2014/main" id="{35C5BCAB-FFE6-4F29-9145-B09C277413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5F9A1346-7E1A-458B-858B-DD5929FD52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B367269-640D-4C6C-BA80-906996EBBB63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スライド イメージ プレースホルダ 1">
            <a:extLst>
              <a:ext uri="{FF2B5EF4-FFF2-40B4-BE49-F238E27FC236}">
                <a16:creationId xmlns:a16="http://schemas.microsoft.com/office/drawing/2014/main" id="{58D784AE-2C95-43F6-95C0-5C3B63136B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ノート プレースホルダ 2">
            <a:extLst>
              <a:ext uri="{FF2B5EF4-FFF2-40B4-BE49-F238E27FC236}">
                <a16:creationId xmlns:a16="http://schemas.microsoft.com/office/drawing/2014/main" id="{0B2AB4B2-AB3A-4831-B4FC-AAD960D400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8D67B8F8-0336-42A0-A76A-7CF37F955F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05E1D73-F6D8-4022-A9DA-ED02CD8CBACF}" type="slidenum">
              <a:rPr lang="ja-JP" altLang="en-US"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スライド イメージ プレースホルダ 1">
            <a:extLst>
              <a:ext uri="{FF2B5EF4-FFF2-40B4-BE49-F238E27FC236}">
                <a16:creationId xmlns:a16="http://schemas.microsoft.com/office/drawing/2014/main" id="{8F34B58D-34F4-4723-82CC-443E656C38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ノート プレースホルダ 2">
            <a:extLst>
              <a:ext uri="{FF2B5EF4-FFF2-40B4-BE49-F238E27FC236}">
                <a16:creationId xmlns:a16="http://schemas.microsoft.com/office/drawing/2014/main" id="{F7208589-A505-44BE-A80F-37FFF06DA5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3316" name="スライド番号プレースホルダ 3">
            <a:extLst>
              <a:ext uri="{FF2B5EF4-FFF2-40B4-BE49-F238E27FC236}">
                <a16:creationId xmlns:a16="http://schemas.microsoft.com/office/drawing/2014/main" id="{02870210-6880-4E19-9076-86464FE21A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B7FE646-ABC5-4426-9BB5-4A8E41FBF7A2}" type="slidenum">
              <a:rPr lang="ja-JP" altLang="en-US"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5F4BD7AA-E878-444F-85AD-5F9ADC87B83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E65C3C8C-F418-42E3-AA0E-B12C9308B3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0F258AD6-1EE7-4CCA-B7C4-BDE41B1D74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6792322-E68B-4416-84E4-5D909548D2B8}" type="slidenum">
              <a:rPr lang="ja-JP" altLang="en-US"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スライド イメージ プレースホルダ 1">
            <a:extLst>
              <a:ext uri="{FF2B5EF4-FFF2-40B4-BE49-F238E27FC236}">
                <a16:creationId xmlns:a16="http://schemas.microsoft.com/office/drawing/2014/main" id="{234C97FF-5989-4441-9D02-439D3D83CD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ノート プレースホルダ 2">
            <a:extLst>
              <a:ext uri="{FF2B5EF4-FFF2-40B4-BE49-F238E27FC236}">
                <a16:creationId xmlns:a16="http://schemas.microsoft.com/office/drawing/2014/main" id="{DB9C8617-7D3E-477E-AEAD-261764517B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5364" name="スライド番号プレースホルダ 3">
            <a:extLst>
              <a:ext uri="{FF2B5EF4-FFF2-40B4-BE49-F238E27FC236}">
                <a16:creationId xmlns:a16="http://schemas.microsoft.com/office/drawing/2014/main" id="{69511EA3-10F4-4F6C-94F4-E26FE2B838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9188432-A3CC-4C4F-846F-72323D39AE7D}" type="slidenum">
              <a:rPr lang="ja-JP" altLang="en-US"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8296C8B-B9F9-4C8C-9426-D314E488F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AD78D-3A07-40A7-9F61-05BDC425D534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0026D33-2FB7-4B3A-ABE5-FBA6DC5D2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CA79373-42A3-45CB-9F44-007153DB9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652667-E633-4B09-8DA9-C88ED1F386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310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E39D0A6-19C7-4206-883C-A36114AE1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3D254-738A-4CF2-B60D-1C56EC9CDEFA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43BB46D-8F9D-4A3D-8D14-67F8C4E28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C1A5FC3-5354-4CAE-BCB0-FA0FB7234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34772-DD7D-48DC-8A6A-D847F7F8B8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87971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E2C21DF-14AB-41A5-9744-F9B4F3963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F38E9-DA4C-43E4-82E0-2FC1E1E18E07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0CD5F6B-9F45-418C-8704-CE0B3D044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7CFDAB4-AECA-4A53-A0E9-375D2AD9A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A206EC-3026-4892-806D-5306CAD71C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2742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FEB34E5-E77F-4EAF-B5FE-EB53E2AE3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52212-BE8E-4D31-BE6F-45FDD4BF96E0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E038D2C-2848-4AD7-8506-E5E5004DA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801FC0F-DB01-4121-AAA4-094C961E6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B73684-BED5-41EC-B5D5-78671BA09F1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7636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1F2E2DA-67E5-4790-9E8D-AF920FC54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F3097-9B5D-44C9-8A4D-4DDA6EED2795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EF5B794-ECFB-4908-8D12-B245720D1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87DC6F9-C1DA-43E4-AF0B-78C621533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04561-8816-4223-BCA2-0FF62FAF84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4852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B4ADBD2-74F5-42BF-9E15-303A7A4AB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5D591-8359-4B31-B634-4D9CA89FA325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CD40333-DDCA-44EA-AF54-CFED94323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BF61723-5631-48EF-8FA4-9599DB11A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5D1F5-4E92-4C8A-BF5E-F00A0F8B09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5556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192DDAC-E97C-48D0-9B4E-411F2BC55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28256-A0F4-437F-BACB-37514AF18EA1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9CFB6D6-E326-4A04-9680-1E8B972C7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A089B34-AEA9-4149-A360-8C5B04525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A90F-1F14-448A-A7B9-29DAC6B9920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8840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E72A98B-EC30-4F19-9C28-ECA640B29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4F369-F372-4043-B729-B0A8FA975E32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BBE1148-1C18-4D2F-8D8E-DFBA5C5E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32479EB-A0C2-4545-AF28-137618DBE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BC966-20DD-48E2-A7B7-67858E72103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03484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D3549EE-28FB-4A63-BE67-BBC669097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14921-720E-4940-8786-6E076FA353EA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B27EDDD-7573-4C91-AF13-62AA0DEC2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E6F0BAF-9710-4D98-A48C-6BD5A20C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63905-544B-45B3-97A1-B1CD7F3B744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556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81C9205-3866-45FA-8863-F26381541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03E22-D14C-4E9C-A80A-BD6684B4B82E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374614F-468F-47D9-8F53-7B46B1A91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766FAFD-AFA2-4449-8854-B1DC17651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9746D7-5DCB-48E7-AF7F-8F1A09E0F06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7592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C971025-DA0B-4E85-A27D-7596347DE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1EE30-79F5-4AA9-B022-50715077C180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B9C0B69-8D75-424B-9AD7-8EBEFB236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B73D721-76F9-40B4-B2FB-9A4309332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7EB571-4305-41A3-9EAB-9574F6E6268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28282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E11D2F7-3ACA-4C55-BD6B-EAF348CF447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2097DC5-1156-42AB-84B8-4EA71D463D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7B68921-1C7B-468A-B705-D96CDE4627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7739607-2585-4ECE-A2E0-8237303290B3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EF1072-AABE-489A-8BF8-D023F200E5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9694611-8A69-4BF9-A226-DD18AB65FA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71472FD-A756-4FEF-8712-D145387B038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>
            <a:extLst>
              <a:ext uri="{FF2B5EF4-FFF2-40B4-BE49-F238E27FC236}">
                <a16:creationId xmlns:a16="http://schemas.microsoft.com/office/drawing/2014/main" id="{7D14862C-7C6C-4C0B-B1F5-387834DEF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38400"/>
            <a:ext cx="9144000" cy="424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タイトル 1">
            <a:extLst>
              <a:ext uri="{FF2B5EF4-FFF2-40B4-BE49-F238E27FC236}">
                <a16:creationId xmlns:a16="http://schemas.microsoft.com/office/drawing/2014/main" id="{5BF039A2-2390-41AF-BEB7-F028C6C1E369}"/>
              </a:ext>
            </a:extLst>
          </p:cNvPr>
          <p:cNvSpPr txBox="1">
            <a:spLocks/>
          </p:cNvSpPr>
          <p:nvPr/>
        </p:nvSpPr>
        <p:spPr>
          <a:xfrm>
            <a:off x="-2252663" y="1500188"/>
            <a:ext cx="8967788" cy="50006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latin typeface="+mj-lt"/>
                <a:ea typeface="+mj-ea"/>
                <a:cs typeface="+mj-cs"/>
              </a:rPr>
              <a:t>事業計画書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FFAD3DAE-0EAF-4EC3-AB29-FCC8EEA2381D}"/>
              </a:ext>
            </a:extLst>
          </p:cNvPr>
          <p:cNvSpPr txBox="1">
            <a:spLocks/>
          </p:cNvSpPr>
          <p:nvPr/>
        </p:nvSpPr>
        <p:spPr>
          <a:xfrm>
            <a:off x="7429500" y="142875"/>
            <a:ext cx="1362075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3A95A412-4BC0-4967-B0D8-FEC80C66D235}"/>
              </a:ext>
            </a:extLst>
          </p:cNvPr>
          <p:cNvSpPr txBox="1">
            <a:spLocks/>
          </p:cNvSpPr>
          <p:nvPr/>
        </p:nvSpPr>
        <p:spPr>
          <a:xfrm>
            <a:off x="219075" y="142875"/>
            <a:ext cx="6621463" cy="500063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 dirty="0">
                <a:latin typeface="+mj-lt"/>
                <a:ea typeface="+mj-ea"/>
                <a:cs typeface="+mj-cs"/>
              </a:rPr>
              <a:t>○○○御中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0942A1AA-3B30-4919-94AE-831BB4D6BBA3}"/>
              </a:ext>
            </a:extLst>
          </p:cNvPr>
          <p:cNvSpPr txBox="1">
            <a:spLocks/>
          </p:cNvSpPr>
          <p:nvPr/>
        </p:nvSpPr>
        <p:spPr>
          <a:xfrm>
            <a:off x="2381250" y="6143625"/>
            <a:ext cx="6619875" cy="500063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2021</a:t>
            </a:r>
            <a:r>
              <a:rPr lang="ja-JP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年○○月○○日</a:t>
            </a:r>
            <a:endParaRPr lang="en-US" altLang="ja-JP" sz="20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j-ea"/>
              <a:cs typeface="+mj-cs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株式会社△△△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>
            <a:extLst>
              <a:ext uri="{FF2B5EF4-FFF2-40B4-BE49-F238E27FC236}">
                <a16:creationId xmlns:a16="http://schemas.microsoft.com/office/drawing/2014/main" id="{B1946EFA-5D69-4325-BD6D-8A7FAEA7C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25"/>
            <a:ext cx="9144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タイトル 1">
            <a:extLst>
              <a:ext uri="{FF2B5EF4-FFF2-40B4-BE49-F238E27FC236}">
                <a16:creationId xmlns:a16="http://schemas.microsoft.com/office/drawing/2014/main" id="{4E398D5B-A719-4BF1-9C13-6D266E699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-142875"/>
            <a:ext cx="8229600" cy="1143000"/>
          </a:xfrm>
        </p:spPr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868D2F7-6D2A-41C7-8082-38BF76246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875" y="769938"/>
            <a:ext cx="215106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1.</a:t>
            </a:r>
            <a:r>
              <a:rPr lang="ja-JP" altLang="en-US" sz="1600" b="1">
                <a:latin typeface="Calibri" panose="020F0502020204030204" pitchFamily="34" charset="0"/>
              </a:rPr>
              <a:t>エグゼクティブサマリー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34E1263-E17F-4E1A-8320-623AD468C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8" y="1127125"/>
            <a:ext cx="24272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1-1. </a:t>
            </a:r>
            <a:r>
              <a:rPr lang="ja-JP" altLang="en-US" sz="1600">
                <a:latin typeface="Calibri" panose="020F0502020204030204" pitchFamily="34" charset="0"/>
              </a:rPr>
              <a:t>エグゼクティブサマリー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AE8ABE4-48FF-477D-8D38-859E60BAF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2325" y="1127125"/>
            <a:ext cx="657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3079" name="Rectangle 8">
            <a:extLst>
              <a:ext uri="{FF2B5EF4-FFF2-40B4-BE49-F238E27FC236}">
                <a16:creationId xmlns:a16="http://schemas.microsoft.com/office/drawing/2014/main" id="{15C81006-88B6-4DCC-9961-E54AC8678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875" y="1708150"/>
            <a:ext cx="14684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2. </a:t>
            </a:r>
            <a:r>
              <a:rPr lang="ja-JP" altLang="en-US" sz="1600" b="1">
                <a:latin typeface="Calibri" panose="020F0502020204030204" pitchFamily="34" charset="0"/>
              </a:rPr>
              <a:t>事業コンセプト</a:t>
            </a:r>
          </a:p>
        </p:txBody>
      </p:sp>
      <p:sp>
        <p:nvSpPr>
          <p:cNvPr id="3080" name="Rectangle 9">
            <a:extLst>
              <a:ext uri="{FF2B5EF4-FFF2-40B4-BE49-F238E27FC236}">
                <a16:creationId xmlns:a16="http://schemas.microsoft.com/office/drawing/2014/main" id="{7741FD7D-7510-48A7-BA58-15890F1F0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8" y="2079625"/>
            <a:ext cx="2039937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2-1. </a:t>
            </a:r>
            <a:r>
              <a:rPr lang="ja-JP" altLang="en-US" sz="1600">
                <a:latin typeface="Calibri" panose="020F0502020204030204" pitchFamily="34" charset="0"/>
              </a:rPr>
              <a:t>新規性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2-2. </a:t>
            </a:r>
            <a:r>
              <a:rPr lang="ja-JP" altLang="en-US" sz="1600">
                <a:latin typeface="Calibri" panose="020F0502020204030204" pitchFamily="34" charset="0"/>
              </a:rPr>
              <a:t>実現性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2-3. </a:t>
            </a:r>
            <a:r>
              <a:rPr lang="ja-JP" altLang="en-US" sz="1600">
                <a:latin typeface="Calibri" panose="020F0502020204030204" pitchFamily="34" charset="0"/>
              </a:rPr>
              <a:t>競合性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2-4. </a:t>
            </a:r>
            <a:r>
              <a:rPr lang="ja-JP" altLang="en-US" sz="1600">
                <a:latin typeface="Calibri" panose="020F0502020204030204" pitchFamily="34" charset="0"/>
              </a:rPr>
              <a:t>市場性・成長性</a:t>
            </a:r>
          </a:p>
          <a:p>
            <a:pPr eaLnBrk="1" hangingPunct="1">
              <a:spcBef>
                <a:spcPct val="50000"/>
              </a:spcBef>
            </a:pPr>
            <a:endParaRPr lang="ja-JP" altLang="en-US" sz="1600">
              <a:latin typeface="Calibri" panose="020F0502020204030204" pitchFamily="34" charset="0"/>
            </a:endParaRPr>
          </a:p>
        </p:txBody>
      </p:sp>
      <p:sp>
        <p:nvSpPr>
          <p:cNvPr id="3081" name="Rectangle 10">
            <a:extLst>
              <a:ext uri="{FF2B5EF4-FFF2-40B4-BE49-F238E27FC236}">
                <a16:creationId xmlns:a16="http://schemas.microsoft.com/office/drawing/2014/main" id="{F39AA3D6-465A-4438-A9F3-5A6CAB240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2325" y="2065338"/>
            <a:ext cx="657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3082" name="Rectangle 12">
            <a:extLst>
              <a:ext uri="{FF2B5EF4-FFF2-40B4-BE49-F238E27FC236}">
                <a16:creationId xmlns:a16="http://schemas.microsoft.com/office/drawing/2014/main" id="{6B611F59-926A-41BC-BB18-C703BA3EC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875" y="3724275"/>
            <a:ext cx="175736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3. </a:t>
            </a:r>
            <a:r>
              <a:rPr lang="ja-JP" altLang="en-US" sz="1600" b="1">
                <a:latin typeface="Calibri" panose="020F0502020204030204" pitchFamily="34" charset="0"/>
              </a:rPr>
              <a:t>事業スケジュール</a:t>
            </a:r>
          </a:p>
        </p:txBody>
      </p:sp>
      <p:sp>
        <p:nvSpPr>
          <p:cNvPr id="3083" name="Rectangle 13">
            <a:extLst>
              <a:ext uri="{FF2B5EF4-FFF2-40B4-BE49-F238E27FC236}">
                <a16:creationId xmlns:a16="http://schemas.microsoft.com/office/drawing/2014/main" id="{5187585C-183B-4CF6-82CE-A2F9AB90F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8" y="4095750"/>
            <a:ext cx="2039937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3-1. </a:t>
            </a:r>
            <a:r>
              <a:rPr lang="ja-JP" altLang="en-US" sz="1600">
                <a:latin typeface="Calibri" panose="020F0502020204030204" pitchFamily="34" charset="0"/>
              </a:rPr>
              <a:t>販売活動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3-2. </a:t>
            </a:r>
            <a:r>
              <a:rPr lang="ja-JP" altLang="en-US" sz="1600">
                <a:latin typeface="Calibri" panose="020F0502020204030204" pitchFamily="34" charset="0"/>
              </a:rPr>
              <a:t>購買活動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3-3. </a:t>
            </a:r>
            <a:r>
              <a:rPr lang="ja-JP" altLang="en-US" sz="1600">
                <a:latin typeface="Calibri" panose="020F0502020204030204" pitchFamily="34" charset="0"/>
              </a:rPr>
              <a:t>生産活動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3-4. </a:t>
            </a:r>
            <a:r>
              <a:rPr lang="ja-JP" altLang="en-US" sz="1600">
                <a:latin typeface="Calibri" panose="020F0502020204030204" pitchFamily="34" charset="0"/>
              </a:rPr>
              <a:t>設備投資計画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3-5. </a:t>
            </a:r>
            <a:r>
              <a:rPr lang="ja-JP" altLang="en-US" sz="1600">
                <a:latin typeface="Calibri" panose="020F0502020204030204" pitchFamily="34" charset="0"/>
              </a:rPr>
              <a:t>人員計画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3-6. </a:t>
            </a:r>
            <a:r>
              <a:rPr lang="ja-JP" altLang="en-US" sz="1600">
                <a:latin typeface="Calibri" panose="020F0502020204030204" pitchFamily="34" charset="0"/>
              </a:rPr>
              <a:t>研究開発活動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ja-JP" altLang="en-US" sz="1600">
              <a:latin typeface="Calibri" panose="020F0502020204030204" pitchFamily="34" charset="0"/>
            </a:endParaRPr>
          </a:p>
        </p:txBody>
      </p:sp>
      <p:sp>
        <p:nvSpPr>
          <p:cNvPr id="3084" name="Rectangle 14">
            <a:extLst>
              <a:ext uri="{FF2B5EF4-FFF2-40B4-BE49-F238E27FC236}">
                <a16:creationId xmlns:a16="http://schemas.microsoft.com/office/drawing/2014/main" id="{34D7ADFE-B2EC-4664-9223-572778ADE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2325" y="4081463"/>
            <a:ext cx="657225" cy="234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endParaRPr lang="en-US" altLang="ja-JP" sz="1600">
              <a:latin typeface="Calibri" panose="020F0502020204030204" pitchFamily="34" charset="0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1C5B1755-F8B5-4D25-A44F-5FB5238BF65F}"/>
              </a:ext>
            </a:extLst>
          </p:cNvPr>
          <p:cNvCxnSpPr/>
          <p:nvPr/>
        </p:nvCxnSpPr>
        <p:spPr>
          <a:xfrm flipV="1">
            <a:off x="571500" y="1055688"/>
            <a:ext cx="3240088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A7EF9F42-E456-489A-B2A5-E3C7406E763B}"/>
              </a:ext>
            </a:extLst>
          </p:cNvPr>
          <p:cNvCxnSpPr/>
          <p:nvPr/>
        </p:nvCxnSpPr>
        <p:spPr>
          <a:xfrm flipV="1">
            <a:off x="590550" y="2011363"/>
            <a:ext cx="3240088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0EC356A5-EB70-4766-B1CD-B1158F560719}"/>
              </a:ext>
            </a:extLst>
          </p:cNvPr>
          <p:cNvCxnSpPr/>
          <p:nvPr/>
        </p:nvCxnSpPr>
        <p:spPr>
          <a:xfrm flipV="1">
            <a:off x="590550" y="4027488"/>
            <a:ext cx="3240088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88" name="Rectangle 4">
            <a:extLst>
              <a:ext uri="{FF2B5EF4-FFF2-40B4-BE49-F238E27FC236}">
                <a16:creationId xmlns:a16="http://schemas.microsoft.com/office/drawing/2014/main" id="{5E7C03E7-E9C2-4B7C-9720-86E9BCCB1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600" y="769938"/>
            <a:ext cx="10318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4. </a:t>
            </a:r>
            <a:r>
              <a:rPr lang="ja-JP" altLang="en-US" sz="1600" b="1">
                <a:latin typeface="Calibri" panose="020F0502020204030204" pitchFamily="34" charset="0"/>
              </a:rPr>
              <a:t>財務計画</a:t>
            </a:r>
          </a:p>
        </p:txBody>
      </p:sp>
      <p:sp>
        <p:nvSpPr>
          <p:cNvPr id="3089" name="Rectangle 5">
            <a:extLst>
              <a:ext uri="{FF2B5EF4-FFF2-40B4-BE49-F238E27FC236}">
                <a16:creationId xmlns:a16="http://schemas.microsoft.com/office/drawing/2014/main" id="{721D583C-B792-4CF3-9918-30C37EF7A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4413" y="1141413"/>
            <a:ext cx="20399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4-1. </a:t>
            </a:r>
            <a:r>
              <a:rPr lang="ja-JP" altLang="en-US" sz="1600">
                <a:latin typeface="Calibri" panose="020F0502020204030204" pitchFamily="34" charset="0"/>
              </a:rPr>
              <a:t>財務計画</a:t>
            </a:r>
          </a:p>
        </p:txBody>
      </p:sp>
      <p:sp>
        <p:nvSpPr>
          <p:cNvPr id="3090" name="Rectangle 6">
            <a:extLst>
              <a:ext uri="{FF2B5EF4-FFF2-40B4-BE49-F238E27FC236}">
                <a16:creationId xmlns:a16="http://schemas.microsoft.com/office/drawing/2014/main" id="{FBCC1022-276A-44F4-B8A4-0AEC7FF79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5050" y="1127125"/>
            <a:ext cx="657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6" name="Rectangle 8">
            <a:extLst>
              <a:ext uri="{FF2B5EF4-FFF2-40B4-BE49-F238E27FC236}">
                <a16:creationId xmlns:a16="http://schemas.microsoft.com/office/drawing/2014/main" id="{CA7A1CCD-270E-48A2-A1FA-852712C40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600" y="1627188"/>
            <a:ext cx="25860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+mj-ea"/>
                <a:ea typeface="+mj-ea"/>
              </a:rPr>
              <a:t>5.</a:t>
            </a:r>
            <a:r>
              <a:rPr lang="ja-JP" altLang="en-US" sz="1600" b="1" dirty="0">
                <a:latin typeface="+mj-ea"/>
                <a:ea typeface="+mj-ea"/>
              </a:rPr>
              <a:t>現在までの経緯・実績・現状</a:t>
            </a:r>
            <a:endParaRPr lang="en-US" altLang="ja-JP" sz="1600" b="1" dirty="0">
              <a:latin typeface="+mj-ea"/>
              <a:ea typeface="+mj-ea"/>
            </a:endParaRPr>
          </a:p>
        </p:txBody>
      </p:sp>
      <p:sp>
        <p:nvSpPr>
          <p:cNvPr id="3092" name="Rectangle 9">
            <a:extLst>
              <a:ext uri="{FF2B5EF4-FFF2-40B4-BE49-F238E27FC236}">
                <a16:creationId xmlns:a16="http://schemas.microsoft.com/office/drawing/2014/main" id="{77666CB5-D68B-463A-AF61-AFDA437E3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4413" y="1998663"/>
            <a:ext cx="20399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5-1. </a:t>
            </a:r>
            <a:r>
              <a:rPr lang="ja-JP" altLang="en-US" sz="1600">
                <a:latin typeface="Calibri" panose="020F0502020204030204" pitchFamily="34" charset="0"/>
              </a:rPr>
              <a:t>経緯・実績状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5-2. </a:t>
            </a:r>
            <a:r>
              <a:rPr lang="ja-JP" altLang="en-US" sz="1600">
                <a:latin typeface="Calibri" panose="020F0502020204030204" pitchFamily="34" charset="0"/>
              </a:rPr>
              <a:t>現状</a:t>
            </a:r>
          </a:p>
        </p:txBody>
      </p:sp>
      <p:sp>
        <p:nvSpPr>
          <p:cNvPr id="3093" name="Rectangle 10">
            <a:extLst>
              <a:ext uri="{FF2B5EF4-FFF2-40B4-BE49-F238E27FC236}">
                <a16:creationId xmlns:a16="http://schemas.microsoft.com/office/drawing/2014/main" id="{D9A10B5C-B992-4B65-BF51-EAD9C46F7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5050" y="1984375"/>
            <a:ext cx="657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8F4B12C2-9344-4B17-AED7-E1E9438CB292}"/>
              </a:ext>
            </a:extLst>
          </p:cNvPr>
          <p:cNvCxnSpPr/>
          <p:nvPr/>
        </p:nvCxnSpPr>
        <p:spPr>
          <a:xfrm flipV="1">
            <a:off x="4594225" y="1055688"/>
            <a:ext cx="3240088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D6E1172E-E37C-45F9-B7D8-4C531C0C4F3D}"/>
              </a:ext>
            </a:extLst>
          </p:cNvPr>
          <p:cNvCxnSpPr/>
          <p:nvPr/>
        </p:nvCxnSpPr>
        <p:spPr>
          <a:xfrm flipV="1">
            <a:off x="4613275" y="1930400"/>
            <a:ext cx="324008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D90BAEEC-9BCF-4D4F-8656-7B2DC2A2C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500813"/>
            <a:ext cx="2895600" cy="365125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fld id="{6E7C0731-50F1-4E8C-B56F-245777AEC9D9}" type="slidenum">
              <a:rPr lang="ja-JP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 eaLnBrk="1" hangingPunct="1"/>
              <a:t>2</a:t>
            </a:fld>
            <a:endParaRPr lang="ja-JP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D6AD70A9-89A4-4818-8818-FAD60F565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000875" y="6357938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>
            <a:extLst>
              <a:ext uri="{FF2B5EF4-FFF2-40B4-BE49-F238E27FC236}">
                <a16:creationId xmlns:a16="http://schemas.microsoft.com/office/drawing/2014/main" id="{F8ADBA06-D9D4-4968-9E44-90AEBF6150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25"/>
            <a:ext cx="9144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タイトル 1">
            <a:extLst>
              <a:ext uri="{FF2B5EF4-FFF2-40B4-BE49-F238E27FC236}">
                <a16:creationId xmlns:a16="http://schemas.microsoft.com/office/drawing/2014/main" id="{43230B78-2E85-4371-A7A3-4D80C8B5C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エグゼクティブサマリー</a:t>
            </a:r>
          </a:p>
        </p:txBody>
      </p:sp>
      <p:sp>
        <p:nvSpPr>
          <p:cNvPr id="4100" name="コンテンツ プレースホルダ 2">
            <a:extLst>
              <a:ext uri="{FF2B5EF4-FFF2-40B4-BE49-F238E27FC236}">
                <a16:creationId xmlns:a16="http://schemas.microsoft.com/office/drawing/2014/main" id="{8D28B5DE-DC58-4EAF-BB44-D0B38DE10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エグゼクティブサマリー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事業計画書の内容を</a:t>
            </a:r>
            <a:r>
              <a:rPr lang="en-US" altLang="ja-JP" sz="1600"/>
              <a:t>1</a:t>
            </a:r>
            <a:r>
              <a:rPr lang="ja-JP" altLang="en-US" sz="1600"/>
              <a:t>枚にまとめたもので、このビジネスの成功要因を１枚にまとめたものです。 事業計画書の中で最も重要なページなので、魅力的になるよう心がけましょう。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事業コンセプト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事業スケジュール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財務計画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ja-JP" altLang="en-US" sz="1600"/>
              <a:t>上記</a:t>
            </a:r>
            <a:r>
              <a:rPr lang="en-US" altLang="ja-JP" sz="1600"/>
              <a:t>3</a:t>
            </a:r>
            <a:r>
              <a:rPr lang="ja-JP" altLang="en-US" sz="1600"/>
              <a:t>項目のポイントをできるだけ１枚にまとめて記載してください。</a:t>
            </a: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C5770143-8561-4D6D-A244-4C6090726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500813"/>
            <a:ext cx="2895600" cy="365125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fld id="{DFFA11F8-DAF2-47C0-A6A6-4D8CC4181EDF}" type="slidenum">
              <a:rPr lang="ja-JP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 eaLnBrk="1" hangingPunct="1"/>
              <a:t>3</a:t>
            </a:fld>
            <a:endParaRPr lang="ja-JP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0C838E34-DDA5-4454-80C8-2552D87C0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>
            <a:extLst>
              <a:ext uri="{FF2B5EF4-FFF2-40B4-BE49-F238E27FC236}">
                <a16:creationId xmlns:a16="http://schemas.microsoft.com/office/drawing/2014/main" id="{19BCD2C7-9277-4559-B58E-7FCE46208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25"/>
            <a:ext cx="9144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タイトル 1">
            <a:extLst>
              <a:ext uri="{FF2B5EF4-FFF2-40B4-BE49-F238E27FC236}">
                <a16:creationId xmlns:a16="http://schemas.microsoft.com/office/drawing/2014/main" id="{9771134E-3B57-4587-BF37-8A74E7A89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事業コンセプト</a:t>
            </a:r>
          </a:p>
        </p:txBody>
      </p:sp>
      <p:sp>
        <p:nvSpPr>
          <p:cNvPr id="5124" name="コンテンツ プレースホルダ 2">
            <a:extLst>
              <a:ext uri="{FF2B5EF4-FFF2-40B4-BE49-F238E27FC236}">
                <a16:creationId xmlns:a16="http://schemas.microsoft.com/office/drawing/2014/main" id="{C95B0DF1-ECB1-4153-8611-4F000C109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事業コンセプト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何（価値・ベネフィット）を、誰（ターゲット）に対して、どのように（仕組み）提供するのかを、新規性、実現性、競合性、市場性・成長性という観点から、事業の魅力、儲かるポイント、リスク等を読み手が把握しやすいように記載してください。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新規性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実現性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競合性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市場性・成長性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ja-JP" altLang="en-US" sz="1600"/>
              <a:t>目安：</a:t>
            </a:r>
            <a:r>
              <a:rPr lang="en-US" altLang="ja-JP" sz="1600"/>
              <a:t>2</a:t>
            </a:r>
            <a:r>
              <a:rPr lang="ja-JP" altLang="en-US" sz="1600"/>
              <a:t>～</a:t>
            </a:r>
            <a:r>
              <a:rPr lang="en-US" altLang="ja-JP" sz="1600"/>
              <a:t>6</a:t>
            </a:r>
            <a:r>
              <a:rPr lang="ja-JP" altLang="en-US" sz="1600"/>
              <a:t>枚程度</a:t>
            </a: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C488A13-1CF2-42CF-8342-098C16DDF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492875"/>
            <a:ext cx="2895600" cy="365125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fld id="{B4DC2141-FF72-4910-AA76-42F034EA5066}" type="slidenum">
              <a:rPr lang="ja-JP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 eaLnBrk="1" hangingPunct="1"/>
              <a:t>4</a:t>
            </a:fld>
            <a:endParaRPr lang="ja-JP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547439D4-FB39-4BE9-BE52-C0D556233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>
            <a:extLst>
              <a:ext uri="{FF2B5EF4-FFF2-40B4-BE49-F238E27FC236}">
                <a16:creationId xmlns:a16="http://schemas.microsoft.com/office/drawing/2014/main" id="{2492687F-F48F-4BBF-8208-434FFD4BC8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25"/>
            <a:ext cx="9144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タイトル 1">
            <a:extLst>
              <a:ext uri="{FF2B5EF4-FFF2-40B4-BE49-F238E27FC236}">
                <a16:creationId xmlns:a16="http://schemas.microsoft.com/office/drawing/2014/main" id="{6C153E7D-7617-4501-AF77-FE5D6A231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事業スケジュール</a:t>
            </a:r>
          </a:p>
        </p:txBody>
      </p:sp>
      <p:sp>
        <p:nvSpPr>
          <p:cNvPr id="6148" name="コンテンツ プレースホルダ 2">
            <a:extLst>
              <a:ext uri="{FF2B5EF4-FFF2-40B4-BE49-F238E27FC236}">
                <a16:creationId xmlns:a16="http://schemas.microsoft.com/office/drawing/2014/main" id="{5D7F2C48-3744-431B-A13A-8D172BB07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事業スケジュール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事業を推進していく上で必要な各活動のスケジュールが具体的に計画されており、かつそれが実現可能なのかを判断できるように記載してください。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販売活動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購買（仕入）活動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生産活動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設備投資計画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人員計画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研究開発活動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ja-JP" altLang="en-US" sz="1600"/>
              <a:t>目安：</a:t>
            </a:r>
            <a:r>
              <a:rPr lang="en-US" altLang="ja-JP" sz="1600"/>
              <a:t>2</a:t>
            </a:r>
            <a:r>
              <a:rPr lang="ja-JP" altLang="en-US" sz="1600"/>
              <a:t>～</a:t>
            </a:r>
            <a:r>
              <a:rPr lang="en-US" altLang="ja-JP" sz="1600"/>
              <a:t>6</a:t>
            </a:r>
            <a:r>
              <a:rPr lang="ja-JP" altLang="en-US" sz="1600"/>
              <a:t>枚程度</a:t>
            </a:r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E369A6C7-323F-4DE1-8DA5-D8F4ABE5E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492875"/>
            <a:ext cx="2895600" cy="365125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fld id="{AADFBCCF-1550-46E1-8DDE-98953F1FB6D6}" type="slidenum">
              <a:rPr lang="ja-JP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 eaLnBrk="1" hangingPunct="1"/>
              <a:t>5</a:t>
            </a:fld>
            <a:endParaRPr lang="ja-JP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14DDDAA3-1B11-49FD-BF8E-31E4FB9F0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>
            <a:extLst>
              <a:ext uri="{FF2B5EF4-FFF2-40B4-BE49-F238E27FC236}">
                <a16:creationId xmlns:a16="http://schemas.microsoft.com/office/drawing/2014/main" id="{FB82D8CD-5D1E-495F-9B5B-441CDEAA3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25"/>
            <a:ext cx="9144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タイトル 1">
            <a:extLst>
              <a:ext uri="{FF2B5EF4-FFF2-40B4-BE49-F238E27FC236}">
                <a16:creationId xmlns:a16="http://schemas.microsoft.com/office/drawing/2014/main" id="{EE55EDB1-D3A0-4D3E-A348-921E6DB1C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財務計画</a:t>
            </a:r>
          </a:p>
        </p:txBody>
      </p:sp>
      <p:sp>
        <p:nvSpPr>
          <p:cNvPr id="5123" name="コンテンツ プレースホルダ 2">
            <a:extLst>
              <a:ext uri="{FF2B5EF4-FFF2-40B4-BE49-F238E27FC236}">
                <a16:creationId xmlns:a16="http://schemas.microsoft.com/office/drawing/2014/main" id="{28FAF819-5301-4C5D-8B79-E77FE772A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財務計画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</a:rPr>
              <a:t>「利益計画」及び「資金計画」を、表やグラフを交えて</a:t>
            </a:r>
            <a:r>
              <a:rPr lang="ja-JP" altLang="en-US" sz="1600" dirty="0"/>
              <a:t>視覚的に成長角度を認識しやすいよう作成してください。事業の将来像を把握しやすく作成するのがポイントです。</a:t>
            </a:r>
            <a:endParaRPr lang="en-US" altLang="ja-JP" sz="1600" dirty="0">
              <a:latin typeface="+mn-ea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altLang="ja-JP" sz="1600" dirty="0">
              <a:latin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必要な項目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事業別の売上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原価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売上総利益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販売管理費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営業利益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営業外・特別収支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法人税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当期純利益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altLang="ja-JP" sz="1600" dirty="0"/>
              <a:t>KPI</a:t>
            </a:r>
            <a:r>
              <a:rPr lang="ja-JP" altLang="en-US" sz="1600" dirty="0"/>
              <a:t>（</a:t>
            </a:r>
            <a:r>
              <a:rPr lang="zh-TW" altLang="en-US" sz="1600" dirty="0"/>
              <a:t>重要業績指標</a:t>
            </a:r>
            <a:r>
              <a:rPr lang="ja-JP" altLang="en-US" sz="1600" dirty="0"/>
              <a:t>）</a:t>
            </a:r>
            <a:endParaRPr lang="en-US" altLang="ja-JP" sz="1600" dirty="0" err="1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営業キャッシュフロー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投資キャッシュフロー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財務キャッシュフロー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600" dirty="0"/>
              <a:t>目安：</a:t>
            </a:r>
            <a:r>
              <a:rPr lang="en-US" altLang="ja-JP" sz="1600" dirty="0"/>
              <a:t>2</a:t>
            </a:r>
            <a:r>
              <a:rPr lang="ja-JP" altLang="en-US" sz="1600" dirty="0"/>
              <a:t>枚～</a:t>
            </a:r>
            <a:r>
              <a:rPr lang="en-US" altLang="ja-JP" sz="1600" dirty="0"/>
              <a:t>3</a:t>
            </a:r>
            <a:r>
              <a:rPr lang="ja-JP" altLang="en-US" sz="1600" dirty="0"/>
              <a:t>枚程度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altLang="ja-JP" sz="1600" dirty="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6C842E01-98F0-40C9-9C03-D7811C7B1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492875"/>
            <a:ext cx="2895600" cy="365125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fld id="{FDA2EF99-655D-4E38-A7F2-CA903F4A03AC}" type="slidenum">
              <a:rPr lang="ja-JP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 eaLnBrk="1" hangingPunct="1"/>
              <a:t>6</a:t>
            </a:fld>
            <a:endParaRPr lang="ja-JP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36B8D6BF-3812-401C-858E-F214EF4C1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000875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>
            <a:extLst>
              <a:ext uri="{FF2B5EF4-FFF2-40B4-BE49-F238E27FC236}">
                <a16:creationId xmlns:a16="http://schemas.microsoft.com/office/drawing/2014/main" id="{81DCA412-A9A6-410A-9E9F-0344211073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25"/>
            <a:ext cx="9144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タイトル 1">
            <a:extLst>
              <a:ext uri="{FF2B5EF4-FFF2-40B4-BE49-F238E27FC236}">
                <a16:creationId xmlns:a16="http://schemas.microsoft.com/office/drawing/2014/main" id="{1047A30D-1E2D-49BD-BC40-D49860C50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現在までの経緯・実績・現状</a:t>
            </a:r>
          </a:p>
        </p:txBody>
      </p:sp>
      <p:sp>
        <p:nvSpPr>
          <p:cNvPr id="8196" name="コンテンツ プレースホルダ 2">
            <a:extLst>
              <a:ext uri="{FF2B5EF4-FFF2-40B4-BE49-F238E27FC236}">
                <a16:creationId xmlns:a16="http://schemas.microsoft.com/office/drawing/2014/main" id="{D4403E84-BD8C-4AA5-B1BC-1CA16ECD0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現在までの経緯・実績・現状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事業開始から現在までの経緯及び過去の実績、現状について記載して下さい。企業の資質、永続性等を高評価してもらえるよう作成してください。</a:t>
            </a:r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事業開始から現在までの経緯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過去の実績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現状の執行体制など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ja-JP" altLang="en-US" sz="1600"/>
              <a:t>必要に応じて資料を添付して下さい。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ja-JP" sz="1600"/>
          </a:p>
        </p:txBody>
      </p:sp>
      <p:sp>
        <p:nvSpPr>
          <p:cNvPr id="2" name="スライド番号プレースホルダ 3">
            <a:extLst>
              <a:ext uri="{FF2B5EF4-FFF2-40B4-BE49-F238E27FC236}">
                <a16:creationId xmlns:a16="http://schemas.microsoft.com/office/drawing/2014/main" id="{467B3167-C79B-4FE5-B8E3-5674A953C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492875"/>
            <a:ext cx="2895600" cy="365125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fld id="{FA91B020-2F8E-4D93-80A1-5210CDEB19A3}" type="slidenum">
              <a:rPr lang="ja-JP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 eaLnBrk="1" hangingPunct="1"/>
              <a:t>7</a:t>
            </a:fld>
            <a:endParaRPr lang="ja-JP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4D61874A-22EB-492A-B4DE-0436C3A8B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598</Words>
  <Application>Microsoft Office PowerPoint</Application>
  <PresentationFormat>画面に合わせる (4:3)</PresentationFormat>
  <Paragraphs>120</Paragraphs>
  <Slides>7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Office テーマ</vt:lpstr>
      <vt:lpstr>PowerPoint プレゼンテーション</vt:lpstr>
      <vt:lpstr>目次</vt:lpstr>
      <vt:lpstr>エグゼクティブサマリー</vt:lpstr>
      <vt:lpstr>事業コンセプト</vt:lpstr>
      <vt:lpstr>事業スケジュール</vt:lpstr>
      <vt:lpstr>財務計画</vt:lpstr>
      <vt:lpstr>現在までの経緯・実績・現状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cp:lastModifiedBy>tp</cp:lastModifiedBy>
  <cp:revision>17</cp:revision>
  <dcterms:created xsi:type="dcterms:W3CDTF">2009-12-14T06:32:27Z</dcterms:created>
  <dcterms:modified xsi:type="dcterms:W3CDTF">2021-08-09T11:14:15Z</dcterms:modified>
</cp:coreProperties>
</file>