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鳴海 祐" userId="b1de848e6dad69f3" providerId="LiveId" clId="{17B853F9-D24C-496F-A1D4-A3064D33DB92}"/>
    <pc:docChg chg="modSld">
      <pc:chgData name="鳴海 祐" userId="b1de848e6dad69f3" providerId="LiveId" clId="{17B853F9-D24C-496F-A1D4-A3064D33DB92}" dt="2021-08-09T11:13:49.588" v="9" actId="20577"/>
      <pc:docMkLst>
        <pc:docMk/>
      </pc:docMkLst>
      <pc:sldChg chg="modSp mod">
        <pc:chgData name="鳴海 祐" userId="b1de848e6dad69f3" providerId="LiveId" clId="{17B853F9-D24C-496F-A1D4-A3064D33DB92}" dt="2021-08-09T11:13:49.588" v="9" actId="20577"/>
        <pc:sldMkLst>
          <pc:docMk/>
          <pc:sldMk cId="0" sldId="256"/>
        </pc:sldMkLst>
        <pc:spChg chg="mod">
          <ac:chgData name="鳴海 祐" userId="b1de848e6dad69f3" providerId="LiveId" clId="{17B853F9-D24C-496F-A1D4-A3064D33DB92}" dt="2021-08-09T11:13:49.588" v="9" actId="20577"/>
          <ac:spMkLst>
            <pc:docMk/>
            <pc:sldMk cId="0" sldId="256"/>
            <ac:spMk id="8" creationId="{06A84E09-4611-443F-8055-AA4176CF1A0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EF3A0A7A-2CDA-473C-8F60-FAB88EA2F47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F5D230C5-86A6-44B0-9843-2D7789A68A9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9471980-4A15-467F-984D-8B823691AF36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3B0382EC-A64B-4E50-BAEF-FC48DEB65E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F9A94063-EDEE-459B-8C6C-084FE1272E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AF9A2A4-4306-4D7D-BD17-240771897C2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E4512C8-3678-4203-82F7-F0BD48CC3D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E96A2B0-85B8-4FBC-954E-F03EA6EAF21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スライド イメージ プレースホルダ 1">
            <a:extLst>
              <a:ext uri="{FF2B5EF4-FFF2-40B4-BE49-F238E27FC236}">
                <a16:creationId xmlns:a16="http://schemas.microsoft.com/office/drawing/2014/main" id="{C4F35270-21F1-432A-A634-0F9BA7A3715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ノート プレースホルダ 2">
            <a:extLst>
              <a:ext uri="{FF2B5EF4-FFF2-40B4-BE49-F238E27FC236}">
                <a16:creationId xmlns:a16="http://schemas.microsoft.com/office/drawing/2014/main" id="{2C68FB72-EB1F-461D-AF94-4801E6ED3EB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0244" name="スライド番号プレースホルダ 3">
            <a:extLst>
              <a:ext uri="{FF2B5EF4-FFF2-40B4-BE49-F238E27FC236}">
                <a16:creationId xmlns:a16="http://schemas.microsoft.com/office/drawing/2014/main" id="{5316B603-5C08-4887-95F6-05679D06F0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19BA460-2FC5-41C2-9433-65D58E99332D}" type="slidenum">
              <a:rPr lang="ja-JP" altLang="en-US">
                <a:latin typeface="Calibri" panose="020F0502020204030204" pitchFamily="34" charset="0"/>
              </a:rPr>
              <a:pPr eaLnBrk="1" hangingPunct="1"/>
              <a:t>2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スライド イメージ プレースホルダ 1">
            <a:extLst>
              <a:ext uri="{FF2B5EF4-FFF2-40B4-BE49-F238E27FC236}">
                <a16:creationId xmlns:a16="http://schemas.microsoft.com/office/drawing/2014/main" id="{F92FA423-3C1D-4A92-90B3-8EEA77D89FE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ノート プレースホルダ 2">
            <a:extLst>
              <a:ext uri="{FF2B5EF4-FFF2-40B4-BE49-F238E27FC236}">
                <a16:creationId xmlns:a16="http://schemas.microsoft.com/office/drawing/2014/main" id="{7BA27623-0F61-45DF-B453-6F289BDE50C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1268" name="スライド番号プレースホルダ 3">
            <a:extLst>
              <a:ext uri="{FF2B5EF4-FFF2-40B4-BE49-F238E27FC236}">
                <a16:creationId xmlns:a16="http://schemas.microsoft.com/office/drawing/2014/main" id="{5A85C12A-BAA4-4987-B25A-C80D14DE64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B20D076-4A91-484C-8543-04F9BAF527F4}" type="slidenum">
              <a:rPr lang="ja-JP" altLang="en-US">
                <a:latin typeface="Calibri" panose="020F0502020204030204" pitchFamily="34" charset="0"/>
              </a:rPr>
              <a:pPr eaLnBrk="1" hangingPunct="1"/>
              <a:t>3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スライド イメージ プレースホルダ 1">
            <a:extLst>
              <a:ext uri="{FF2B5EF4-FFF2-40B4-BE49-F238E27FC236}">
                <a16:creationId xmlns:a16="http://schemas.microsoft.com/office/drawing/2014/main" id="{F213FF51-F682-4524-A288-F47B2F923CD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ノート プレースホルダ 2">
            <a:extLst>
              <a:ext uri="{FF2B5EF4-FFF2-40B4-BE49-F238E27FC236}">
                <a16:creationId xmlns:a16="http://schemas.microsoft.com/office/drawing/2014/main" id="{EE6A90CA-43B7-4A31-97BC-A3530A1201B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2292" name="スライド番号プレースホルダ 3">
            <a:extLst>
              <a:ext uri="{FF2B5EF4-FFF2-40B4-BE49-F238E27FC236}">
                <a16:creationId xmlns:a16="http://schemas.microsoft.com/office/drawing/2014/main" id="{53CA9C88-7834-4E36-9AE5-5E8123B663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827370A-22D4-4ECF-A814-8541E97F969F}" type="slidenum">
              <a:rPr lang="ja-JP" altLang="en-US">
                <a:latin typeface="Calibri" panose="020F0502020204030204" pitchFamily="34" charset="0"/>
              </a:rPr>
              <a:pPr eaLnBrk="1" hangingPunct="1"/>
              <a:t>4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スライド イメージ プレースホルダ 1">
            <a:extLst>
              <a:ext uri="{FF2B5EF4-FFF2-40B4-BE49-F238E27FC236}">
                <a16:creationId xmlns:a16="http://schemas.microsoft.com/office/drawing/2014/main" id="{31B027F7-D4A6-42FC-AE1E-1EE65618D1E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ノート プレースホルダ 2">
            <a:extLst>
              <a:ext uri="{FF2B5EF4-FFF2-40B4-BE49-F238E27FC236}">
                <a16:creationId xmlns:a16="http://schemas.microsoft.com/office/drawing/2014/main" id="{9B3EB962-2496-47F7-9968-A3A4759116D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3316" name="スライド番号プレースホルダ 3">
            <a:extLst>
              <a:ext uri="{FF2B5EF4-FFF2-40B4-BE49-F238E27FC236}">
                <a16:creationId xmlns:a16="http://schemas.microsoft.com/office/drawing/2014/main" id="{990C9628-30BE-4E5F-9D83-0A913998A7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0D00568-E968-46AF-96D8-A09219A29C89}" type="slidenum">
              <a:rPr lang="ja-JP" altLang="en-US">
                <a:latin typeface="Calibri" panose="020F0502020204030204" pitchFamily="34" charset="0"/>
              </a:rPr>
              <a:pPr eaLnBrk="1" hangingPunct="1"/>
              <a:t>5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D99DF4D7-2B6A-4D2E-ABB4-D6506F421DF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FEEC4A64-3455-4A25-9D62-984F20DCC4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4340" name="スライド番号プレースホルダ 3">
            <a:extLst>
              <a:ext uri="{FF2B5EF4-FFF2-40B4-BE49-F238E27FC236}">
                <a16:creationId xmlns:a16="http://schemas.microsoft.com/office/drawing/2014/main" id="{EF412E1A-C4E6-4960-B74C-FCF4684628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834F602-597F-4837-A895-5F639689BA55}" type="slidenum">
              <a:rPr lang="ja-JP" altLang="en-US">
                <a:latin typeface="Calibri" panose="020F0502020204030204" pitchFamily="34" charset="0"/>
              </a:rPr>
              <a:pPr eaLnBrk="1" hangingPunct="1"/>
              <a:t>6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スライド イメージ プレースホルダ 1">
            <a:extLst>
              <a:ext uri="{FF2B5EF4-FFF2-40B4-BE49-F238E27FC236}">
                <a16:creationId xmlns:a16="http://schemas.microsoft.com/office/drawing/2014/main" id="{3959E1A6-B05D-4232-BF92-09265DD5D54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ノート プレースホルダ 2">
            <a:extLst>
              <a:ext uri="{FF2B5EF4-FFF2-40B4-BE49-F238E27FC236}">
                <a16:creationId xmlns:a16="http://schemas.microsoft.com/office/drawing/2014/main" id="{DFD6E5C1-CF3B-4CF7-94E4-B0156246FEA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5364" name="スライド番号プレースホルダ 3">
            <a:extLst>
              <a:ext uri="{FF2B5EF4-FFF2-40B4-BE49-F238E27FC236}">
                <a16:creationId xmlns:a16="http://schemas.microsoft.com/office/drawing/2014/main" id="{6314525A-CB56-4A43-85EA-BAD69E0AF6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2DFCE1E-1FB5-4681-9F95-FC8B888EE85D}" type="slidenum">
              <a:rPr lang="ja-JP" altLang="en-US">
                <a:latin typeface="Calibri" panose="020F0502020204030204" pitchFamily="34" charset="0"/>
              </a:rPr>
              <a:pPr eaLnBrk="1" hangingPunct="1"/>
              <a:t>7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1814DFF-C6C9-4758-9109-F7DF93DC5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818CF-8B99-401F-8DA2-E7E3404D21B8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D21B6C6-2552-4BC6-AD31-CF597BAFD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CECFDBC-4413-4915-818E-C724BA079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AE7559-F8F4-48CB-81DA-C41D72A0786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6336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C974DA1-3A44-44A9-A586-F8C15B3B0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28B8F-9BB4-4F1A-9EC5-622B8A1CA6AF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C71D9B8-271F-4939-AF29-7BD97BBC7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338D7A0-6869-4A14-91D4-D8424F95F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31D8F9-637F-4ED2-9B00-5C8C2C2C836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72329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EABA039-284E-48B5-9D93-70CB2BD64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8B3D4-2DD5-43BA-AE56-08FD0E732EC3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D9B140B-0715-47DF-AF27-ED5AEC5B4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F54D5C3-4226-4382-913D-6846E09B3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705459-4D31-4AF6-99B7-96CF4493E62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39653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1B40D9B-DEB0-495C-94B2-2278B893B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9C0D2-7EB8-4D9B-9F8B-DDBCE1127F3E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60376FB-B578-475C-B535-69674C269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D8696E4-61FB-450E-8C61-6B0EC69E4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ECE95F-B25D-44B7-9801-928DF0567B9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32198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B1D3656-D49D-4E91-B8D2-0F7EA792D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263B0-6EE0-4753-9FED-03181FD78B12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A7F5FB6-1671-47A6-A9DE-E21D5D21D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BD26EFE-F51A-4957-8699-1A1053B1D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10D6A4-0DCE-4107-8823-A1C2ADD2099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20421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5B03167-CA02-41A0-BEFB-EE978B4D1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35281-217E-40C0-839A-379ABD79416A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450815E-EED7-4B44-A3A5-B71709422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E0CA620-12BE-4C36-B15F-28E56AE4F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BB74C6-712F-4100-966C-1175FD2E2EA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1545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A3D67B98-72F1-43B1-B762-FFE61BE4F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56BB1-C832-4321-AFEF-D3F8F02BF99E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74230EA5-4BB6-4927-8FC3-3EB156F42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CEA4E9BE-EAC7-499F-A9BB-DDB40CACD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8EF645-59E5-495F-B6C5-68D7C98DE03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99088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3BF80624-6DF1-4067-BD86-A9471E8D1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C2B8B-DB0C-4B17-9715-F23783488516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EEACA0D5-79AC-4735-9E18-028C3BE18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5DC588A5-96CE-45D0-854A-83704B4EF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F8608E-8396-4716-95F1-3142A483008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3701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98BABC26-23F8-4AC2-888D-7906F78A0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1C224-78CC-4B5B-8AFD-173DC2DA7146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D2336971-1CF6-4599-B943-DB8DFBAF3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DE44C684-F8A4-4D46-8ED0-2DF7B4444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B0F831-684E-435F-BBFE-0D4A48A3A22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51560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45EA1CD-EBF2-4B10-BC53-5FE0530D1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7B079-E0D4-402E-BE10-4EFC0665A36E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9AB39E9-C500-4C41-BEE0-14B63C27B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3D06B83-190B-4B6F-8F29-1C4D2B93D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CCB95D-5A1A-4335-A75A-50E0360C317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74740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CC6FB89-7A46-41D9-8333-94408A961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CDEDC-122A-4BD0-AD26-D977E93B9FF1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37E9027-BD34-40AB-90D8-3183CF0A6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6CA1D29-F6AD-4B50-8ABA-30611C4C5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4FA12C-3B3B-4A95-BDD6-0B7CB280DC6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38603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1ADBE338-CC78-46C5-9296-01279FD569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8AAECAEF-437C-4BAD-BF62-ED84DB51CE1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527C678-0FC9-4563-834C-92F01BFB08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94189B3-50F7-4749-B2CF-22DF082A691F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BEEE9EB-6DB9-4C36-8CE2-1A5DDF5D35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71FB6E9-3DFA-4AF3-8886-400262CFF7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DA5830B-DB15-4EAF-8B46-6525D348087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47102FC7-7DBD-4412-975C-E387BE3C60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43188"/>
            <a:ext cx="9144000" cy="424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タイトル 1">
            <a:extLst>
              <a:ext uri="{FF2B5EF4-FFF2-40B4-BE49-F238E27FC236}">
                <a16:creationId xmlns:a16="http://schemas.microsoft.com/office/drawing/2014/main" id="{BA6F3213-CB64-48ED-90BB-434E5C08F668}"/>
              </a:ext>
            </a:extLst>
          </p:cNvPr>
          <p:cNvSpPr txBox="1">
            <a:spLocks/>
          </p:cNvSpPr>
          <p:nvPr/>
        </p:nvSpPr>
        <p:spPr>
          <a:xfrm>
            <a:off x="-2252663" y="1500188"/>
            <a:ext cx="8967788" cy="500062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b="1" dirty="0">
                <a:latin typeface="+mj-lt"/>
                <a:ea typeface="+mj-ea"/>
                <a:cs typeface="+mj-cs"/>
              </a:rPr>
              <a:t>事業計画書</a:t>
            </a: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42706BAA-5F54-4803-9FF2-519C1A3C8CEA}"/>
              </a:ext>
            </a:extLst>
          </p:cNvPr>
          <p:cNvSpPr txBox="1">
            <a:spLocks/>
          </p:cNvSpPr>
          <p:nvPr/>
        </p:nvSpPr>
        <p:spPr>
          <a:xfrm>
            <a:off x="7429500" y="142875"/>
            <a:ext cx="1362075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AA49AAC0-90AE-4F42-AEE0-360F3EAE34C0}"/>
              </a:ext>
            </a:extLst>
          </p:cNvPr>
          <p:cNvSpPr txBox="1">
            <a:spLocks/>
          </p:cNvSpPr>
          <p:nvPr/>
        </p:nvSpPr>
        <p:spPr>
          <a:xfrm>
            <a:off x="219075" y="142875"/>
            <a:ext cx="6621463" cy="500063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b="1" dirty="0">
                <a:latin typeface="+mj-lt"/>
                <a:ea typeface="+mj-ea"/>
                <a:cs typeface="+mj-cs"/>
              </a:rPr>
              <a:t>○○○御中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06A84E09-4611-443F-8055-AA4176CF1A09}"/>
              </a:ext>
            </a:extLst>
          </p:cNvPr>
          <p:cNvSpPr txBox="1">
            <a:spLocks/>
          </p:cNvSpPr>
          <p:nvPr/>
        </p:nvSpPr>
        <p:spPr>
          <a:xfrm>
            <a:off x="2381250" y="6143625"/>
            <a:ext cx="6619875" cy="500063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2021</a:t>
            </a:r>
            <a:r>
              <a:rPr lang="ja-JP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年○○月○○日</a:t>
            </a:r>
            <a:endParaRPr lang="en-US" altLang="ja-JP" sz="20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  <a:ea typeface="+mj-ea"/>
              <a:cs typeface="+mj-cs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株式会社△△△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BBA3095C-1052-40BD-BC58-8317F39CFA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72125"/>
            <a:ext cx="9144000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タイトル 1">
            <a:extLst>
              <a:ext uri="{FF2B5EF4-FFF2-40B4-BE49-F238E27FC236}">
                <a16:creationId xmlns:a16="http://schemas.microsoft.com/office/drawing/2014/main" id="{0BCA27CC-124B-4FBC-BD60-139842B2A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5" y="-142875"/>
            <a:ext cx="8229600" cy="1143000"/>
          </a:xfrm>
        </p:spPr>
        <p:txBody>
          <a:bodyPr/>
          <a:lstStyle/>
          <a:p>
            <a:pPr eaLnBrk="1" hangingPunct="1"/>
            <a:r>
              <a:rPr lang="ja-JP" altLang="en-US"/>
              <a:t>目次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C825342-CD3E-45C5-BBCC-B4F823BA39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875" y="769938"/>
            <a:ext cx="2151063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600" b="1">
                <a:latin typeface="Calibri" panose="020F0502020204030204" pitchFamily="34" charset="0"/>
              </a:rPr>
              <a:t>1.</a:t>
            </a:r>
            <a:r>
              <a:rPr lang="ja-JP" altLang="en-US" sz="1600" b="1">
                <a:latin typeface="Calibri" panose="020F0502020204030204" pitchFamily="34" charset="0"/>
              </a:rPr>
              <a:t>エグゼクティブサマリー</a:t>
            </a: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C58E3BF0-BAA4-428B-9517-652197016C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688" y="1127125"/>
            <a:ext cx="242728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1-1. </a:t>
            </a:r>
            <a:r>
              <a:rPr lang="ja-JP" altLang="en-US" sz="1600">
                <a:latin typeface="Calibri" panose="020F0502020204030204" pitchFamily="34" charset="0"/>
              </a:rPr>
              <a:t>エグゼクティブサマリー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E3572AE6-379D-4102-8AA9-0D54562558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2325" y="1127125"/>
            <a:ext cx="6572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3079" name="Rectangle 8">
            <a:extLst>
              <a:ext uri="{FF2B5EF4-FFF2-40B4-BE49-F238E27FC236}">
                <a16:creationId xmlns:a16="http://schemas.microsoft.com/office/drawing/2014/main" id="{B497097C-D6F8-4D2C-83DA-B160D13FEC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875" y="1708150"/>
            <a:ext cx="146843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600" b="1">
                <a:latin typeface="Calibri" panose="020F0502020204030204" pitchFamily="34" charset="0"/>
              </a:rPr>
              <a:t>2. </a:t>
            </a:r>
            <a:r>
              <a:rPr lang="ja-JP" altLang="en-US" sz="1600" b="1">
                <a:latin typeface="Calibri" panose="020F0502020204030204" pitchFamily="34" charset="0"/>
              </a:rPr>
              <a:t>事業コンセプト</a:t>
            </a:r>
          </a:p>
        </p:txBody>
      </p:sp>
      <p:sp>
        <p:nvSpPr>
          <p:cNvPr id="3080" name="Rectangle 9">
            <a:extLst>
              <a:ext uri="{FF2B5EF4-FFF2-40B4-BE49-F238E27FC236}">
                <a16:creationId xmlns:a16="http://schemas.microsoft.com/office/drawing/2014/main" id="{4B7B3623-B610-4732-9C7D-8E17AEF8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688" y="2079625"/>
            <a:ext cx="2039937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2-1. </a:t>
            </a:r>
            <a:r>
              <a:rPr lang="ja-JP" altLang="en-US" sz="1600">
                <a:latin typeface="Calibri" panose="020F0502020204030204" pitchFamily="34" charset="0"/>
              </a:rPr>
              <a:t>新規性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2-2. </a:t>
            </a:r>
            <a:r>
              <a:rPr lang="ja-JP" altLang="en-US" sz="1600">
                <a:latin typeface="Calibri" panose="020F0502020204030204" pitchFamily="34" charset="0"/>
              </a:rPr>
              <a:t>実現性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2-3. </a:t>
            </a:r>
            <a:r>
              <a:rPr lang="ja-JP" altLang="en-US" sz="1600">
                <a:latin typeface="Calibri" panose="020F0502020204030204" pitchFamily="34" charset="0"/>
              </a:rPr>
              <a:t>競合性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2-4. </a:t>
            </a:r>
            <a:r>
              <a:rPr lang="ja-JP" altLang="en-US" sz="1600">
                <a:latin typeface="Calibri" panose="020F0502020204030204" pitchFamily="34" charset="0"/>
              </a:rPr>
              <a:t>市場性・成長性</a:t>
            </a:r>
          </a:p>
          <a:p>
            <a:pPr eaLnBrk="1" hangingPunct="1">
              <a:spcBef>
                <a:spcPct val="50000"/>
              </a:spcBef>
            </a:pPr>
            <a:endParaRPr lang="ja-JP" altLang="en-US" sz="1600">
              <a:latin typeface="Calibri" panose="020F0502020204030204" pitchFamily="34" charset="0"/>
            </a:endParaRPr>
          </a:p>
        </p:txBody>
      </p:sp>
      <p:sp>
        <p:nvSpPr>
          <p:cNvPr id="3081" name="Rectangle 10">
            <a:extLst>
              <a:ext uri="{FF2B5EF4-FFF2-40B4-BE49-F238E27FC236}">
                <a16:creationId xmlns:a16="http://schemas.microsoft.com/office/drawing/2014/main" id="{AABBB0A3-A2BF-4DB3-95BB-D7AB17D18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2325" y="2065338"/>
            <a:ext cx="6572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3082" name="Rectangle 12">
            <a:extLst>
              <a:ext uri="{FF2B5EF4-FFF2-40B4-BE49-F238E27FC236}">
                <a16:creationId xmlns:a16="http://schemas.microsoft.com/office/drawing/2014/main" id="{D24DD6A6-0B31-4CDA-8667-2DC24AFE0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875" y="3724275"/>
            <a:ext cx="1757363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600" b="1">
                <a:latin typeface="Calibri" panose="020F0502020204030204" pitchFamily="34" charset="0"/>
              </a:rPr>
              <a:t>3. </a:t>
            </a:r>
            <a:r>
              <a:rPr lang="ja-JP" altLang="en-US" sz="1600" b="1">
                <a:latin typeface="Calibri" panose="020F0502020204030204" pitchFamily="34" charset="0"/>
              </a:rPr>
              <a:t>事業スケジュール</a:t>
            </a:r>
          </a:p>
        </p:txBody>
      </p:sp>
      <p:sp>
        <p:nvSpPr>
          <p:cNvPr id="3083" name="Rectangle 13">
            <a:extLst>
              <a:ext uri="{FF2B5EF4-FFF2-40B4-BE49-F238E27FC236}">
                <a16:creationId xmlns:a16="http://schemas.microsoft.com/office/drawing/2014/main" id="{3F997204-747E-4C51-933B-4AA33CCD30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688" y="4095750"/>
            <a:ext cx="2039937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3-1. </a:t>
            </a:r>
            <a:r>
              <a:rPr lang="ja-JP" altLang="en-US" sz="1600">
                <a:latin typeface="Calibri" panose="020F0502020204030204" pitchFamily="34" charset="0"/>
              </a:rPr>
              <a:t>販売活動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3-2. </a:t>
            </a:r>
            <a:r>
              <a:rPr lang="ja-JP" altLang="en-US" sz="1600">
                <a:latin typeface="Calibri" panose="020F0502020204030204" pitchFamily="34" charset="0"/>
              </a:rPr>
              <a:t>購買活動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3-3. </a:t>
            </a:r>
            <a:r>
              <a:rPr lang="ja-JP" altLang="en-US" sz="1600">
                <a:latin typeface="Calibri" panose="020F0502020204030204" pitchFamily="34" charset="0"/>
              </a:rPr>
              <a:t>生産活動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3-4. </a:t>
            </a:r>
            <a:r>
              <a:rPr lang="ja-JP" altLang="en-US" sz="1600">
                <a:latin typeface="Calibri" panose="020F0502020204030204" pitchFamily="34" charset="0"/>
              </a:rPr>
              <a:t>設備投資計画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3-5. </a:t>
            </a:r>
            <a:r>
              <a:rPr lang="ja-JP" altLang="en-US" sz="1600">
                <a:latin typeface="Calibri" panose="020F0502020204030204" pitchFamily="34" charset="0"/>
              </a:rPr>
              <a:t>人員計画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3-6. </a:t>
            </a:r>
            <a:r>
              <a:rPr lang="ja-JP" altLang="en-US" sz="1600">
                <a:latin typeface="Calibri" panose="020F0502020204030204" pitchFamily="34" charset="0"/>
              </a:rPr>
              <a:t>研究開発活動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ja-JP" altLang="en-US" sz="1600">
              <a:latin typeface="Calibri" panose="020F0502020204030204" pitchFamily="34" charset="0"/>
            </a:endParaRPr>
          </a:p>
        </p:txBody>
      </p:sp>
      <p:sp>
        <p:nvSpPr>
          <p:cNvPr id="3084" name="Rectangle 14">
            <a:extLst>
              <a:ext uri="{FF2B5EF4-FFF2-40B4-BE49-F238E27FC236}">
                <a16:creationId xmlns:a16="http://schemas.microsoft.com/office/drawing/2014/main" id="{4359168C-E524-4798-9DC6-5512258064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2325" y="4081463"/>
            <a:ext cx="657225" cy="234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endParaRPr lang="en-US" altLang="ja-JP" sz="1600">
              <a:latin typeface="Calibri" panose="020F0502020204030204" pitchFamily="34" charset="0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DD0BC29C-88D9-42DB-B52B-1A8F3560706C}"/>
              </a:ext>
            </a:extLst>
          </p:cNvPr>
          <p:cNvCxnSpPr/>
          <p:nvPr/>
        </p:nvCxnSpPr>
        <p:spPr>
          <a:xfrm flipV="1">
            <a:off x="571500" y="1055688"/>
            <a:ext cx="3240088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DF0AD0DF-575C-4079-82D3-AC7935D8208B}"/>
              </a:ext>
            </a:extLst>
          </p:cNvPr>
          <p:cNvCxnSpPr/>
          <p:nvPr/>
        </p:nvCxnSpPr>
        <p:spPr>
          <a:xfrm flipV="1">
            <a:off x="590550" y="2011363"/>
            <a:ext cx="3240088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5323FE51-81EF-4231-AE81-0C246E4B8F5A}"/>
              </a:ext>
            </a:extLst>
          </p:cNvPr>
          <p:cNvCxnSpPr/>
          <p:nvPr/>
        </p:nvCxnSpPr>
        <p:spPr>
          <a:xfrm flipV="1">
            <a:off x="590550" y="4027488"/>
            <a:ext cx="3240088" cy="31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88" name="Rectangle 4">
            <a:extLst>
              <a:ext uri="{FF2B5EF4-FFF2-40B4-BE49-F238E27FC236}">
                <a16:creationId xmlns:a16="http://schemas.microsoft.com/office/drawing/2014/main" id="{C1E02AFF-99FA-4ED3-AD0B-4AE3FFA8E5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3600" y="769938"/>
            <a:ext cx="10318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600" b="1">
                <a:latin typeface="Calibri" panose="020F0502020204030204" pitchFamily="34" charset="0"/>
              </a:rPr>
              <a:t>4. </a:t>
            </a:r>
            <a:r>
              <a:rPr lang="ja-JP" altLang="en-US" sz="1600" b="1">
                <a:latin typeface="Calibri" panose="020F0502020204030204" pitchFamily="34" charset="0"/>
              </a:rPr>
              <a:t>財務計画</a:t>
            </a:r>
          </a:p>
        </p:txBody>
      </p:sp>
      <p:sp>
        <p:nvSpPr>
          <p:cNvPr id="3089" name="Rectangle 5">
            <a:extLst>
              <a:ext uri="{FF2B5EF4-FFF2-40B4-BE49-F238E27FC236}">
                <a16:creationId xmlns:a16="http://schemas.microsoft.com/office/drawing/2014/main" id="{72A36870-AFA8-4E8D-87AD-F2DF6E6E2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4413" y="1141413"/>
            <a:ext cx="203993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4-1. </a:t>
            </a:r>
            <a:r>
              <a:rPr lang="ja-JP" altLang="en-US" sz="1600">
                <a:latin typeface="Calibri" panose="020F0502020204030204" pitchFamily="34" charset="0"/>
              </a:rPr>
              <a:t>財務計画</a:t>
            </a:r>
          </a:p>
        </p:txBody>
      </p:sp>
      <p:sp>
        <p:nvSpPr>
          <p:cNvPr id="3090" name="Rectangle 6">
            <a:extLst>
              <a:ext uri="{FF2B5EF4-FFF2-40B4-BE49-F238E27FC236}">
                <a16:creationId xmlns:a16="http://schemas.microsoft.com/office/drawing/2014/main" id="{DD92318B-4804-474B-89C7-F3F7B4240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5050" y="1127125"/>
            <a:ext cx="6572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66" name="Rectangle 8">
            <a:extLst>
              <a:ext uri="{FF2B5EF4-FFF2-40B4-BE49-F238E27FC236}">
                <a16:creationId xmlns:a16="http://schemas.microsoft.com/office/drawing/2014/main" id="{5E59C6FC-E258-46D5-86D0-FE859EF713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3600" y="1627188"/>
            <a:ext cx="25860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600" b="1" dirty="0">
                <a:latin typeface="+mj-ea"/>
                <a:ea typeface="+mj-ea"/>
              </a:rPr>
              <a:t>5.</a:t>
            </a:r>
            <a:r>
              <a:rPr lang="ja-JP" altLang="en-US" sz="1600" b="1" dirty="0">
                <a:latin typeface="+mj-ea"/>
                <a:ea typeface="+mj-ea"/>
              </a:rPr>
              <a:t>現在までの経緯・実績・現状</a:t>
            </a:r>
            <a:endParaRPr lang="en-US" altLang="ja-JP" sz="1600" b="1" dirty="0">
              <a:latin typeface="+mj-ea"/>
              <a:ea typeface="+mj-ea"/>
            </a:endParaRPr>
          </a:p>
        </p:txBody>
      </p:sp>
      <p:sp>
        <p:nvSpPr>
          <p:cNvPr id="3092" name="Rectangle 9">
            <a:extLst>
              <a:ext uri="{FF2B5EF4-FFF2-40B4-BE49-F238E27FC236}">
                <a16:creationId xmlns:a16="http://schemas.microsoft.com/office/drawing/2014/main" id="{8A36D7AD-0F47-49F3-8E6C-FBF4656A6B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4413" y="1998663"/>
            <a:ext cx="203993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5-1. </a:t>
            </a:r>
            <a:r>
              <a:rPr lang="ja-JP" altLang="en-US" sz="1600">
                <a:latin typeface="Calibri" panose="020F0502020204030204" pitchFamily="34" charset="0"/>
              </a:rPr>
              <a:t>経緯・実績状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5-2. </a:t>
            </a:r>
            <a:r>
              <a:rPr lang="ja-JP" altLang="en-US" sz="1600">
                <a:latin typeface="Calibri" panose="020F0502020204030204" pitchFamily="34" charset="0"/>
              </a:rPr>
              <a:t>現状</a:t>
            </a:r>
          </a:p>
        </p:txBody>
      </p:sp>
      <p:sp>
        <p:nvSpPr>
          <p:cNvPr id="3093" name="Rectangle 10">
            <a:extLst>
              <a:ext uri="{FF2B5EF4-FFF2-40B4-BE49-F238E27FC236}">
                <a16:creationId xmlns:a16="http://schemas.microsoft.com/office/drawing/2014/main" id="{D71C8E6B-77E6-436D-9CD8-865C20121B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5050" y="1984375"/>
            <a:ext cx="6572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EA272A94-E948-4C45-9B1D-1CAEA88E6CE0}"/>
              </a:ext>
            </a:extLst>
          </p:cNvPr>
          <p:cNvCxnSpPr/>
          <p:nvPr/>
        </p:nvCxnSpPr>
        <p:spPr>
          <a:xfrm flipV="1">
            <a:off x="4594225" y="1055688"/>
            <a:ext cx="3240088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F3772776-DA30-48B1-9B6B-AC93E97C41D9}"/>
              </a:ext>
            </a:extLst>
          </p:cNvPr>
          <p:cNvCxnSpPr/>
          <p:nvPr/>
        </p:nvCxnSpPr>
        <p:spPr>
          <a:xfrm flipV="1">
            <a:off x="4613275" y="1930400"/>
            <a:ext cx="324008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23" name="スライド番号プレースホルダ 29">
            <a:extLst>
              <a:ext uri="{FF2B5EF4-FFF2-40B4-BE49-F238E27FC236}">
                <a16:creationId xmlns:a16="http://schemas.microsoft.com/office/drawing/2014/main" id="{365E323C-9ADD-4DD1-A824-7B717DC59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3124200" y="6500813"/>
            <a:ext cx="2895600" cy="365125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fld id="{B14038FF-83E3-4ADC-BAD2-91755AFB9605}" type="slidenum">
              <a:rPr lang="ja-JP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 eaLnBrk="1" hangingPunct="1"/>
              <a:t>2</a:t>
            </a:fld>
            <a:endParaRPr lang="ja-JP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4124" name="フッター プレースホルダ 30">
            <a:extLst>
              <a:ext uri="{FF2B5EF4-FFF2-40B4-BE49-F238E27FC236}">
                <a16:creationId xmlns:a16="http://schemas.microsoft.com/office/drawing/2014/main" id="{5B2A26BB-751F-4074-A573-B15A7C78A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7000875" y="6357938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926B832D-3BDD-43CB-A94C-8510AF1DD4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72125"/>
            <a:ext cx="9144000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タイトル 1">
            <a:extLst>
              <a:ext uri="{FF2B5EF4-FFF2-40B4-BE49-F238E27FC236}">
                <a16:creationId xmlns:a16="http://schemas.microsoft.com/office/drawing/2014/main" id="{B39CAD37-9FF7-4358-B70B-01B6D9807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エグゼクティブサマリー</a:t>
            </a:r>
          </a:p>
        </p:txBody>
      </p:sp>
      <p:sp>
        <p:nvSpPr>
          <p:cNvPr id="4100" name="コンテンツ プレースホルダ 2">
            <a:extLst>
              <a:ext uri="{FF2B5EF4-FFF2-40B4-BE49-F238E27FC236}">
                <a16:creationId xmlns:a16="http://schemas.microsoft.com/office/drawing/2014/main" id="{02B69E52-3997-4F4B-B724-28FBADF670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z="1600"/>
              <a:t>エグゼクティブサマリー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事業計画書の内容を</a:t>
            </a:r>
            <a:r>
              <a:rPr lang="en-US" altLang="ja-JP" sz="1600"/>
              <a:t>1</a:t>
            </a:r>
            <a:r>
              <a:rPr lang="ja-JP" altLang="en-US" sz="1600"/>
              <a:t>枚にまとめたもので、このビジネスの成功要因を１枚にまとめたものです。 事業計画書の中で最も重要なページなので、魅力的になるよう心がけましょう。</a:t>
            </a:r>
            <a:endParaRPr lang="en-US" altLang="ja-JP" sz="1600"/>
          </a:p>
          <a:p>
            <a:pPr lvl="1" eaLnBrk="1" hangingPunct="1"/>
            <a:endParaRPr lang="en-US" altLang="ja-JP" sz="1600"/>
          </a:p>
          <a:p>
            <a:pPr eaLnBrk="1" hangingPunct="1"/>
            <a:r>
              <a:rPr lang="ja-JP" altLang="en-US" sz="1600"/>
              <a:t>必要な項目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事業コンセプト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事業スケジュール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財務計画</a:t>
            </a:r>
            <a:endParaRPr lang="en-US" altLang="ja-JP" sz="1600"/>
          </a:p>
          <a:p>
            <a:pPr lvl="1" eaLnBrk="1" hangingPunct="1"/>
            <a:endParaRPr lang="en-US" altLang="ja-JP" sz="1600"/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ja-JP" altLang="en-US" sz="1600"/>
              <a:t>上記</a:t>
            </a:r>
            <a:r>
              <a:rPr lang="en-US" altLang="ja-JP" sz="1600"/>
              <a:t>3</a:t>
            </a:r>
            <a:r>
              <a:rPr lang="ja-JP" altLang="en-US" sz="1600"/>
              <a:t>項目のポイントをできるだけ１枚にまとめて記載してください。</a:t>
            </a:r>
            <a:endParaRPr lang="en-US" altLang="ja-JP" sz="160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1EEA89AA-9053-4CF5-81CA-38EA52E38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3124200" y="6500813"/>
            <a:ext cx="2895600" cy="365125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fld id="{52BA5E81-5264-4A1C-842F-BC8A332490BF}" type="slidenum">
              <a:rPr lang="ja-JP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 eaLnBrk="1" hangingPunct="1"/>
              <a:t>3</a:t>
            </a:fld>
            <a:endParaRPr lang="ja-JP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369B2CF7-3EB0-4070-8BB1-14965EA3B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7010400" y="635635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F6588D6F-FE96-424A-B4F0-87761992E5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72125"/>
            <a:ext cx="9144000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タイトル 1">
            <a:extLst>
              <a:ext uri="{FF2B5EF4-FFF2-40B4-BE49-F238E27FC236}">
                <a16:creationId xmlns:a16="http://schemas.microsoft.com/office/drawing/2014/main" id="{AE16E8EC-AE30-447D-96A2-37AE63F7E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事業コンセプト</a:t>
            </a:r>
          </a:p>
        </p:txBody>
      </p:sp>
      <p:sp>
        <p:nvSpPr>
          <p:cNvPr id="5124" name="コンテンツ プレースホルダ 2">
            <a:extLst>
              <a:ext uri="{FF2B5EF4-FFF2-40B4-BE49-F238E27FC236}">
                <a16:creationId xmlns:a16="http://schemas.microsoft.com/office/drawing/2014/main" id="{89FD5646-C48D-4D6F-B101-BA4152746F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z="1600"/>
              <a:t>事業コンセプト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何（価値・ベネフィット）を、誰（ターゲット）に対して、どのように（仕組み）提供するのかを、新規性、実現性、競合性、市場性・成長性という観点から、事業の魅力、儲かるポイント、リスク等を読み手が把握しやすいように記載してください。</a:t>
            </a:r>
            <a:endParaRPr lang="en-US" altLang="ja-JP" sz="1600"/>
          </a:p>
          <a:p>
            <a:pPr lvl="1" eaLnBrk="1" hangingPunct="1"/>
            <a:endParaRPr lang="en-US" altLang="ja-JP" sz="1600"/>
          </a:p>
          <a:p>
            <a:pPr eaLnBrk="1" hangingPunct="1"/>
            <a:r>
              <a:rPr lang="ja-JP" altLang="en-US" sz="1600"/>
              <a:t>必要な項目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新規性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実現性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競合性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市場性・成長性</a:t>
            </a:r>
            <a:endParaRPr lang="en-US" altLang="ja-JP" sz="1600"/>
          </a:p>
          <a:p>
            <a:pPr lvl="1" eaLnBrk="1" hangingPunct="1"/>
            <a:endParaRPr lang="en-US" altLang="ja-JP" sz="1600"/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ja-JP" altLang="en-US" sz="1600"/>
              <a:t>目安：</a:t>
            </a:r>
            <a:r>
              <a:rPr lang="en-US" altLang="ja-JP" sz="1600"/>
              <a:t>2</a:t>
            </a:r>
            <a:r>
              <a:rPr lang="ja-JP" altLang="en-US" sz="1600"/>
              <a:t>～</a:t>
            </a:r>
            <a:r>
              <a:rPr lang="en-US" altLang="ja-JP" sz="1600"/>
              <a:t>6</a:t>
            </a:r>
            <a:r>
              <a:rPr lang="ja-JP" altLang="en-US" sz="1600"/>
              <a:t>枚程度</a:t>
            </a:r>
            <a:endParaRPr lang="en-US" altLang="ja-JP" sz="160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D030EBCD-E8B9-4225-806B-1BE35446C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3124200" y="6492875"/>
            <a:ext cx="2895600" cy="365125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fld id="{3B1F0469-6833-4B9C-94B4-9EB5FC94F18E}" type="slidenum">
              <a:rPr lang="ja-JP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 eaLnBrk="1" hangingPunct="1"/>
              <a:t>4</a:t>
            </a:fld>
            <a:endParaRPr lang="ja-JP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9A78F5C0-43C1-4E61-98E5-094B2D6C8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7010400" y="635635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>
            <a:extLst>
              <a:ext uri="{FF2B5EF4-FFF2-40B4-BE49-F238E27FC236}">
                <a16:creationId xmlns:a16="http://schemas.microsoft.com/office/drawing/2014/main" id="{0E818643-C4B2-4C08-A15D-3CA7140ACB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72125"/>
            <a:ext cx="9144000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タイトル 1">
            <a:extLst>
              <a:ext uri="{FF2B5EF4-FFF2-40B4-BE49-F238E27FC236}">
                <a16:creationId xmlns:a16="http://schemas.microsoft.com/office/drawing/2014/main" id="{7ABD3B94-53B6-4B4C-A946-B9F0A80E4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事業スケジュール</a:t>
            </a:r>
          </a:p>
        </p:txBody>
      </p:sp>
      <p:sp>
        <p:nvSpPr>
          <p:cNvPr id="6148" name="コンテンツ プレースホルダ 2">
            <a:extLst>
              <a:ext uri="{FF2B5EF4-FFF2-40B4-BE49-F238E27FC236}">
                <a16:creationId xmlns:a16="http://schemas.microsoft.com/office/drawing/2014/main" id="{41FDB899-5084-4ED1-9E2E-3A1C5002D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z="1600"/>
              <a:t>事業スケジュール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事業を推進していく上で必要な各活動のスケジュールが具体的に計画されており、かつそれが実現可能なのかを判断できるように記載してください。</a:t>
            </a:r>
            <a:endParaRPr lang="en-US" altLang="ja-JP" sz="1600"/>
          </a:p>
          <a:p>
            <a:pPr lvl="1" eaLnBrk="1" hangingPunct="1"/>
            <a:endParaRPr lang="en-US" altLang="ja-JP" sz="1600"/>
          </a:p>
          <a:p>
            <a:pPr eaLnBrk="1" hangingPunct="1"/>
            <a:r>
              <a:rPr lang="ja-JP" altLang="en-US" sz="1600"/>
              <a:t>必要な項目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販売活動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購買（仕入）活動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生産活動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設備投資計画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人員計画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研究開発活動</a:t>
            </a:r>
            <a:endParaRPr lang="en-US" altLang="ja-JP" sz="1600"/>
          </a:p>
          <a:p>
            <a:pPr lvl="1" eaLnBrk="1" hangingPunct="1"/>
            <a:endParaRPr lang="en-US" altLang="ja-JP" sz="1600"/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ja-JP" altLang="en-US" sz="1600"/>
              <a:t>目安：</a:t>
            </a:r>
            <a:r>
              <a:rPr lang="en-US" altLang="ja-JP" sz="1600"/>
              <a:t>2</a:t>
            </a:r>
            <a:r>
              <a:rPr lang="ja-JP" altLang="en-US" sz="1600"/>
              <a:t>～</a:t>
            </a:r>
            <a:r>
              <a:rPr lang="en-US" altLang="ja-JP" sz="1600"/>
              <a:t>6</a:t>
            </a:r>
            <a:r>
              <a:rPr lang="ja-JP" altLang="en-US" sz="1600"/>
              <a:t>枚程度</a:t>
            </a:r>
            <a:endParaRPr lang="en-US" altLang="ja-JP" sz="1600"/>
          </a:p>
          <a:p>
            <a:pPr lvl="1" eaLnBrk="1" hangingPunct="1">
              <a:buFont typeface="Arial" panose="020B0604020202020204" pitchFamily="34" charset="0"/>
              <a:buNone/>
            </a:pPr>
            <a:endParaRPr lang="en-US" altLang="ja-JP" sz="160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AE2F0FB0-A87B-42AC-8F4F-B625EAC94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3124200" y="6492875"/>
            <a:ext cx="2895600" cy="365125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fld id="{D2357E6D-343B-4775-AA8D-2BEDA6FBB312}" type="slidenum">
              <a:rPr lang="ja-JP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 eaLnBrk="1" hangingPunct="1"/>
              <a:t>5</a:t>
            </a:fld>
            <a:endParaRPr lang="ja-JP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86E3D54F-4FF7-4C38-9882-5335CA142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7010400" y="635635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>
            <a:extLst>
              <a:ext uri="{FF2B5EF4-FFF2-40B4-BE49-F238E27FC236}">
                <a16:creationId xmlns:a16="http://schemas.microsoft.com/office/drawing/2014/main" id="{F86B44A1-D9DB-4FBC-9711-DCF751CFDD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72125"/>
            <a:ext cx="9144000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タイトル 1">
            <a:extLst>
              <a:ext uri="{FF2B5EF4-FFF2-40B4-BE49-F238E27FC236}">
                <a16:creationId xmlns:a16="http://schemas.microsoft.com/office/drawing/2014/main" id="{3BBF48B7-1E00-4CD9-827D-542F50FF9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財務計画</a:t>
            </a:r>
          </a:p>
        </p:txBody>
      </p:sp>
      <p:sp>
        <p:nvSpPr>
          <p:cNvPr id="5123" name="コンテンツ プレースホルダ 2">
            <a:extLst>
              <a:ext uri="{FF2B5EF4-FFF2-40B4-BE49-F238E27FC236}">
                <a16:creationId xmlns:a16="http://schemas.microsoft.com/office/drawing/2014/main" id="{A2A429D1-F644-483F-9E74-879379DD1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1600" dirty="0"/>
              <a:t>財務計画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sz="1600" dirty="0">
                <a:latin typeface="+mn-ea"/>
              </a:rPr>
              <a:t>「利益計画」及び「資金計画」を、表やグラフを交えて</a:t>
            </a:r>
            <a:r>
              <a:rPr lang="ja-JP" altLang="en-US" sz="1600" dirty="0"/>
              <a:t>視覚的に成長角度を認識しやすいよう作成してください。事業の将来像を把握しやすく作成するのがポイントです。</a:t>
            </a:r>
            <a:endParaRPr lang="en-US" altLang="ja-JP" sz="1600" dirty="0">
              <a:latin typeface="+mn-ea"/>
            </a:endParaRPr>
          </a:p>
          <a:p>
            <a:pPr lvl="1" eaLnBrk="1" fontAlgn="auto" hangingPunct="1">
              <a:spcAft>
                <a:spcPts val="0"/>
              </a:spcAft>
              <a:defRPr/>
            </a:pPr>
            <a:endParaRPr lang="en-US" altLang="ja-JP" sz="1600" dirty="0">
              <a:latin typeface="+mn-ea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1600" dirty="0"/>
              <a:t>必要な項目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sz="1600" dirty="0"/>
              <a:t>事業別の売上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sz="1600" dirty="0"/>
              <a:t>原価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sz="1600" dirty="0"/>
              <a:t>売上総利益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sz="1600" dirty="0"/>
              <a:t>販売管理費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sz="1600" dirty="0"/>
              <a:t>営業利益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sz="1600" dirty="0"/>
              <a:t>営業外・特別収支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sz="1600" dirty="0"/>
              <a:t>法人税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sz="1600" dirty="0"/>
              <a:t>当期純利益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altLang="ja-JP" sz="1600" dirty="0"/>
              <a:t>KPI</a:t>
            </a:r>
            <a:r>
              <a:rPr lang="ja-JP" altLang="en-US" sz="1600" dirty="0"/>
              <a:t>（</a:t>
            </a:r>
            <a:r>
              <a:rPr lang="zh-TW" altLang="en-US" sz="1600" dirty="0"/>
              <a:t>重要業績指標</a:t>
            </a:r>
            <a:r>
              <a:rPr lang="ja-JP" altLang="en-US" sz="1600" dirty="0"/>
              <a:t>）</a:t>
            </a:r>
            <a:endParaRPr lang="en-US" altLang="ja-JP" sz="1600" dirty="0" err="1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sz="1600" dirty="0"/>
              <a:t>営業キャッシュフロー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sz="1600" dirty="0"/>
              <a:t>投資キャッシュフロー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ja-JP" altLang="en-US" sz="1600" dirty="0"/>
              <a:t>財務キャッシュフロー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ja-JP" altLang="en-US" sz="1600" dirty="0"/>
              <a:t>目安：</a:t>
            </a:r>
            <a:r>
              <a:rPr lang="en-US" altLang="ja-JP" sz="1600" dirty="0"/>
              <a:t>2</a:t>
            </a:r>
            <a:r>
              <a:rPr lang="ja-JP" altLang="en-US" sz="1600" dirty="0"/>
              <a:t>枚～</a:t>
            </a:r>
            <a:r>
              <a:rPr lang="en-US" altLang="ja-JP" sz="1600" dirty="0"/>
              <a:t>3</a:t>
            </a:r>
            <a:r>
              <a:rPr lang="ja-JP" altLang="en-US" sz="1600" dirty="0"/>
              <a:t>枚程度</a:t>
            </a: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defRPr/>
            </a:pPr>
            <a:endParaRPr lang="en-US" altLang="ja-JP" sz="1600" dirty="0"/>
          </a:p>
          <a:p>
            <a:pPr lvl="1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altLang="ja-JP" sz="1600" dirty="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3A9D59B4-0CEB-45AE-9B95-9AF19FAF6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3124200" y="6492875"/>
            <a:ext cx="2895600" cy="365125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fld id="{80FAEAAC-B739-413E-A2C4-2622D43F280C}" type="slidenum">
              <a:rPr lang="ja-JP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 eaLnBrk="1" hangingPunct="1"/>
              <a:t>6</a:t>
            </a:fld>
            <a:endParaRPr lang="ja-JP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DD3CC9AF-4D62-4742-9D1C-BBDA9E05E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7000875" y="635635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>
            <a:extLst>
              <a:ext uri="{FF2B5EF4-FFF2-40B4-BE49-F238E27FC236}">
                <a16:creationId xmlns:a16="http://schemas.microsoft.com/office/drawing/2014/main" id="{28E4EC74-F5B8-42A8-88D6-51E2BE4E5C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72125"/>
            <a:ext cx="9144000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タイトル 1">
            <a:extLst>
              <a:ext uri="{FF2B5EF4-FFF2-40B4-BE49-F238E27FC236}">
                <a16:creationId xmlns:a16="http://schemas.microsoft.com/office/drawing/2014/main" id="{CF912165-7C3B-4A8C-A1A4-A5E35FA39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現在までの経緯・実績・現状</a:t>
            </a:r>
          </a:p>
        </p:txBody>
      </p:sp>
      <p:sp>
        <p:nvSpPr>
          <p:cNvPr id="8196" name="コンテンツ プレースホルダ 2">
            <a:extLst>
              <a:ext uri="{FF2B5EF4-FFF2-40B4-BE49-F238E27FC236}">
                <a16:creationId xmlns:a16="http://schemas.microsoft.com/office/drawing/2014/main" id="{67B8C611-49CB-4EA1-B911-575514AD8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z="1600"/>
              <a:t>現在までの経緯・実績・現状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事業開始から現在までの経緯及び過去の実績、現状について記載して下さい。企業の資質、永続性等を高評価してもらえるよう作成してください。</a:t>
            </a:r>
            <a:endParaRPr lang="en-US" altLang="ja-JP" sz="1600"/>
          </a:p>
          <a:p>
            <a:pPr lvl="1" eaLnBrk="1" hangingPunct="1">
              <a:buFont typeface="Arial" panose="020B0604020202020204" pitchFamily="34" charset="0"/>
              <a:buNone/>
            </a:pPr>
            <a:endParaRPr lang="en-US" altLang="ja-JP" sz="1600"/>
          </a:p>
          <a:p>
            <a:pPr eaLnBrk="1" hangingPunct="1"/>
            <a:r>
              <a:rPr lang="ja-JP" altLang="en-US" sz="1600"/>
              <a:t>必要な項目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事業開始から現在までの経緯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過去の実績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現状の執行体制など</a:t>
            </a:r>
            <a:endParaRPr lang="en-US" altLang="ja-JP" sz="1600"/>
          </a:p>
          <a:p>
            <a:pPr lvl="1" eaLnBrk="1" hangingPunct="1"/>
            <a:endParaRPr lang="en-US" altLang="ja-JP" sz="1600"/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ja-JP" altLang="en-US" sz="1600"/>
              <a:t>必要に応じて資料を添付して下さい。</a:t>
            </a:r>
            <a:endParaRPr lang="en-US" altLang="ja-JP" sz="1600"/>
          </a:p>
          <a:p>
            <a:pPr lvl="1" eaLnBrk="1" hangingPunct="1"/>
            <a:endParaRPr lang="en-US" altLang="ja-JP" sz="1600"/>
          </a:p>
          <a:p>
            <a:pPr lvl="1" eaLnBrk="1" hangingPunct="1">
              <a:buFont typeface="Arial" panose="020B0604020202020204" pitchFamily="34" charset="0"/>
              <a:buNone/>
            </a:pPr>
            <a:endParaRPr lang="en-US" altLang="ja-JP" sz="1600"/>
          </a:p>
        </p:txBody>
      </p:sp>
      <p:sp>
        <p:nvSpPr>
          <p:cNvPr id="2" name="スライド番号プレースホルダ 3">
            <a:extLst>
              <a:ext uri="{FF2B5EF4-FFF2-40B4-BE49-F238E27FC236}">
                <a16:creationId xmlns:a16="http://schemas.microsoft.com/office/drawing/2014/main" id="{8D254EEE-CBC1-456E-8067-88E8433FD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3124200" y="6492875"/>
            <a:ext cx="2895600" cy="365125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fld id="{1F0666B7-8A13-4580-9981-3124AF2739DD}" type="slidenum">
              <a:rPr lang="ja-JP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 eaLnBrk="1" hangingPunct="1"/>
              <a:t>7</a:t>
            </a:fld>
            <a:endParaRPr lang="ja-JP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1789EDA8-5AFC-42D1-9944-60ADF1B1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7010400" y="635635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598</Words>
  <Application>Microsoft Office PowerPoint</Application>
  <PresentationFormat>画面に合わせる (4:3)</PresentationFormat>
  <Paragraphs>120</Paragraphs>
  <Slides>7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1" baseType="lpstr">
      <vt:lpstr>ＭＳ Ｐゴシック</vt:lpstr>
      <vt:lpstr>Arial</vt:lpstr>
      <vt:lpstr>Calibri</vt:lpstr>
      <vt:lpstr>Office テーマ</vt:lpstr>
      <vt:lpstr>PowerPoint プレゼンテーション</vt:lpstr>
      <vt:lpstr>目次</vt:lpstr>
      <vt:lpstr>エグゼクティブサマリー</vt:lpstr>
      <vt:lpstr>事業コンセプト</vt:lpstr>
      <vt:lpstr>事業スケジュール</vt:lpstr>
      <vt:lpstr>財務計画</vt:lpstr>
      <vt:lpstr>現在までの経緯・実績・現状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cp:lastModifiedBy>tp</cp:lastModifiedBy>
  <cp:revision>15</cp:revision>
  <dcterms:created xsi:type="dcterms:W3CDTF">2009-12-14T06:32:27Z</dcterms:created>
  <dcterms:modified xsi:type="dcterms:W3CDTF">2021-08-09T11:13:51Z</dcterms:modified>
</cp:coreProperties>
</file>