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86" r:id="rId2"/>
    <p:sldId id="287" r:id="rId3"/>
    <p:sldId id="271" r:id="rId4"/>
    <p:sldId id="276" r:id="rId5"/>
    <p:sldId id="283" r:id="rId6"/>
    <p:sldId id="284" r:id="rId7"/>
    <p:sldId id="277" r:id="rId8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306" y="6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鳴海 祐" userId="b1de848e6dad69f3" providerId="LiveId" clId="{F71CA623-E91B-4B09-9E65-529A2244C899}"/>
    <pc:docChg chg="modSld">
      <pc:chgData name="鳴海 祐" userId="b1de848e6dad69f3" providerId="LiveId" clId="{F71CA623-E91B-4B09-9E65-529A2244C899}" dt="2021-08-09T11:13:24.023" v="7" actId="20577"/>
      <pc:docMkLst>
        <pc:docMk/>
      </pc:docMkLst>
      <pc:sldChg chg="modSp mod">
        <pc:chgData name="鳴海 祐" userId="b1de848e6dad69f3" providerId="LiveId" clId="{F71CA623-E91B-4B09-9E65-529A2244C899}" dt="2021-08-09T11:13:24.023" v="7" actId="20577"/>
        <pc:sldMkLst>
          <pc:docMk/>
          <pc:sldMk cId="0" sldId="286"/>
        </pc:sldMkLst>
        <pc:spChg chg="mod">
          <ac:chgData name="鳴海 祐" userId="b1de848e6dad69f3" providerId="LiveId" clId="{F71CA623-E91B-4B09-9E65-529A2244C899}" dt="2021-08-09T11:13:24.023" v="7" actId="20577"/>
          <ac:spMkLst>
            <pc:docMk/>
            <pc:sldMk cId="0" sldId="286"/>
            <ac:spMk id="13" creationId="{F2ADBB80-4ADF-42D9-B1A9-1CBD3207E9B9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E34CB2D7-70A3-4F4D-92EA-E61D2DEC317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0E9EEF77-C44F-4335-B848-42AF51A4C82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309C4AE0-603F-445D-8AF6-A1689DB1A32D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38FE14C1-8544-4F1F-B62B-1EBCA0225EC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5F7F1610-B476-465D-861E-5AA20D0EA9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201A227-5B80-4053-A34E-9DDC081DD11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8D3C7724-BDBD-4773-9C12-611EADB4E82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BD327851-1628-43FC-920A-09038E4CD6F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DDB0115-D3B2-42F1-9DBB-73EDF959749A}" type="datetimeFigureOut">
              <a:rPr lang="ja-JP" altLang="en-US"/>
              <a:pPr>
                <a:defRPr/>
              </a:pPr>
              <a:t>2021/8/9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E05B3ED7-2853-4E50-B66F-8C326D67B50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51AE9A8E-DA93-4A14-95C7-9E86932E6E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A99EF042-8CE0-438D-985D-E648AA9ECDC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3C7073FD-2D8F-4F58-A51B-F63CD53D0D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A9FA80A-933C-4371-AF35-5EE4EA18BF4B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スライド イメージ プレースホルダ 1">
            <a:extLst>
              <a:ext uri="{FF2B5EF4-FFF2-40B4-BE49-F238E27FC236}">
                <a16:creationId xmlns:a16="http://schemas.microsoft.com/office/drawing/2014/main" id="{3575B37B-D78F-45E9-A7E9-F94B235CB53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ノート プレースホルダ 2">
            <a:extLst>
              <a:ext uri="{FF2B5EF4-FFF2-40B4-BE49-F238E27FC236}">
                <a16:creationId xmlns:a16="http://schemas.microsoft.com/office/drawing/2014/main" id="{A100B3DE-770D-47FB-876A-4B13F8BFF27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1268" name="スライド番号プレースホルダ 3">
            <a:extLst>
              <a:ext uri="{FF2B5EF4-FFF2-40B4-BE49-F238E27FC236}">
                <a16:creationId xmlns:a16="http://schemas.microsoft.com/office/drawing/2014/main" id="{7EDAA309-C95D-40DD-A7D9-6A82AB0A49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6224F917-3AAA-440C-9854-7E2F87E41493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スライド イメージ プレースホルダ 1">
            <a:extLst>
              <a:ext uri="{FF2B5EF4-FFF2-40B4-BE49-F238E27FC236}">
                <a16:creationId xmlns:a16="http://schemas.microsoft.com/office/drawing/2014/main" id="{C5AD734D-F8FA-473E-B885-6C6F04FE202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ノート プレースホルダ 2">
            <a:extLst>
              <a:ext uri="{FF2B5EF4-FFF2-40B4-BE49-F238E27FC236}">
                <a16:creationId xmlns:a16="http://schemas.microsoft.com/office/drawing/2014/main" id="{8B2DA73D-6481-4EA5-9004-A7DB4740387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2292" name="スライド番号プレースホルダ 3">
            <a:extLst>
              <a:ext uri="{FF2B5EF4-FFF2-40B4-BE49-F238E27FC236}">
                <a16:creationId xmlns:a16="http://schemas.microsoft.com/office/drawing/2014/main" id="{E2AC73E8-797D-44B5-B634-2CEBDC33B1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D7491F9-422D-40E4-9687-FC0BFDB391C3}" type="slidenum">
              <a:rPr lang="ja-JP" altLang="en-US">
                <a:latin typeface="Calibri" panose="020F0502020204030204" pitchFamily="34" charset="0"/>
              </a:rPr>
              <a:pPr eaLnBrk="1" hangingPunct="1"/>
              <a:t>2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スライド イメージ プレースホルダ 1">
            <a:extLst>
              <a:ext uri="{FF2B5EF4-FFF2-40B4-BE49-F238E27FC236}">
                <a16:creationId xmlns:a16="http://schemas.microsoft.com/office/drawing/2014/main" id="{5155DD94-8BAD-4A28-A0BB-DA94DA7E35A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ノート プレースホルダ 2">
            <a:extLst>
              <a:ext uri="{FF2B5EF4-FFF2-40B4-BE49-F238E27FC236}">
                <a16:creationId xmlns:a16="http://schemas.microsoft.com/office/drawing/2014/main" id="{695AB9C5-FC1E-4C12-A04D-5FCC9B512EB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6388" name="スライド番号プレースホルダ 3">
            <a:extLst>
              <a:ext uri="{FF2B5EF4-FFF2-40B4-BE49-F238E27FC236}">
                <a16:creationId xmlns:a16="http://schemas.microsoft.com/office/drawing/2014/main" id="{A64010A7-7C95-4FA2-8EB2-F97F399B46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64BF18B1-C4D6-413F-B696-D57D33B58D23}" type="slidenum">
              <a:rPr lang="ja-JP" altLang="en-US">
                <a:latin typeface="Calibri" panose="020F0502020204030204" pitchFamily="34" charset="0"/>
              </a:rPr>
              <a:pPr eaLnBrk="1" hangingPunct="1"/>
              <a:t>3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スライド イメージ プレースホルダ 1">
            <a:extLst>
              <a:ext uri="{FF2B5EF4-FFF2-40B4-BE49-F238E27FC236}">
                <a16:creationId xmlns:a16="http://schemas.microsoft.com/office/drawing/2014/main" id="{1F2D2BCC-E339-4D16-B8DB-1EF2C1B2950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ノート プレースホルダ 2">
            <a:extLst>
              <a:ext uri="{FF2B5EF4-FFF2-40B4-BE49-F238E27FC236}">
                <a16:creationId xmlns:a16="http://schemas.microsoft.com/office/drawing/2014/main" id="{7F0AD2E3-8519-4FE8-B532-11EB8DBA742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6388" name="スライド番号プレースホルダ 3">
            <a:extLst>
              <a:ext uri="{FF2B5EF4-FFF2-40B4-BE49-F238E27FC236}">
                <a16:creationId xmlns:a16="http://schemas.microsoft.com/office/drawing/2014/main" id="{CED8B8CF-7466-4C16-B5A6-454D18835F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884FABAB-248C-4A57-86B1-F2539D4866AE}" type="slidenum">
              <a:rPr lang="ja-JP" altLang="en-US">
                <a:latin typeface="Calibri" panose="020F0502020204030204" pitchFamily="34" charset="0"/>
              </a:rPr>
              <a:pPr eaLnBrk="1" hangingPunct="1"/>
              <a:t>4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899716EC-835A-4AF8-A559-1C6C902C718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EE51111B-9F98-427C-A481-C3942AEABAD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6388" name="スライド番号プレースホルダ 3">
            <a:extLst>
              <a:ext uri="{FF2B5EF4-FFF2-40B4-BE49-F238E27FC236}">
                <a16:creationId xmlns:a16="http://schemas.microsoft.com/office/drawing/2014/main" id="{00AA6876-DB0D-4750-B590-47A9612323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4ADF1068-E61E-44EF-A252-AC592A1F2D16}" type="slidenum">
              <a:rPr lang="ja-JP" altLang="en-US">
                <a:latin typeface="Calibri" panose="020F0502020204030204" pitchFamily="34" charset="0"/>
              </a:rPr>
              <a:pPr eaLnBrk="1" hangingPunct="1"/>
              <a:t>5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スライド イメージ プレースホルダ 1">
            <a:extLst>
              <a:ext uri="{FF2B5EF4-FFF2-40B4-BE49-F238E27FC236}">
                <a16:creationId xmlns:a16="http://schemas.microsoft.com/office/drawing/2014/main" id="{053A72F8-C2B0-4FFD-9881-041C0B3C5C4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ノート プレースホルダ 2">
            <a:extLst>
              <a:ext uri="{FF2B5EF4-FFF2-40B4-BE49-F238E27FC236}">
                <a16:creationId xmlns:a16="http://schemas.microsoft.com/office/drawing/2014/main" id="{CAEBFA6B-6A39-4C60-9CD4-8EDC35CC6D4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6388" name="スライド番号プレースホルダ 3">
            <a:extLst>
              <a:ext uri="{FF2B5EF4-FFF2-40B4-BE49-F238E27FC236}">
                <a16:creationId xmlns:a16="http://schemas.microsoft.com/office/drawing/2014/main" id="{93BD3B96-2C33-4176-BA50-19391A1FEF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58AFA5E4-E4E1-4171-AEE7-8A0C1565ECEC}" type="slidenum">
              <a:rPr lang="ja-JP" altLang="en-US">
                <a:latin typeface="Calibri" panose="020F0502020204030204" pitchFamily="34" charset="0"/>
              </a:rPr>
              <a:pPr eaLnBrk="1" hangingPunct="1"/>
              <a:t>6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スライド イメージ プレースホルダ 1">
            <a:extLst>
              <a:ext uri="{FF2B5EF4-FFF2-40B4-BE49-F238E27FC236}">
                <a16:creationId xmlns:a16="http://schemas.microsoft.com/office/drawing/2014/main" id="{13BE8A58-68E9-451D-882E-8A82C23822A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ノート プレースホルダ 2">
            <a:extLst>
              <a:ext uri="{FF2B5EF4-FFF2-40B4-BE49-F238E27FC236}">
                <a16:creationId xmlns:a16="http://schemas.microsoft.com/office/drawing/2014/main" id="{8CBEC652-9078-474C-AD8F-7F01D559BF4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6388" name="スライド番号プレースホルダ 3">
            <a:extLst>
              <a:ext uri="{FF2B5EF4-FFF2-40B4-BE49-F238E27FC236}">
                <a16:creationId xmlns:a16="http://schemas.microsoft.com/office/drawing/2014/main" id="{4A356148-C653-46B5-997F-0A5B88D209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56DC5D04-EC21-4175-9F57-A1D3A063A699}" type="slidenum">
              <a:rPr lang="ja-JP" altLang="en-US">
                <a:latin typeface="Calibri" panose="020F0502020204030204" pitchFamily="34" charset="0"/>
              </a:rPr>
              <a:pPr eaLnBrk="1" hangingPunct="1"/>
              <a:t>7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1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54B4427F-390B-4110-95CD-3CD1DA5B6F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FBEAE390-CE0D-45D0-8C4E-32B3AC0294A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F232B94-F5E3-4E53-820E-C8D488E4922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03864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CA656DD0-45AD-46E8-92A7-05475B57F19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34705A54-79BD-405E-A3C7-2A0EEAF348C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A3300F7-7AD5-4A70-B328-AC094425F2A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82375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1" y="274641"/>
            <a:ext cx="6521451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5754A32A-E142-4AC6-AE41-70EA8473DC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D991DFB3-99B0-4308-BB7D-2CC892CD60F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421FA9C-D384-4F66-A14F-42261E46E9C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43295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7C499235-B92C-4052-95C0-90917CE1356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B28A9C4D-1310-496B-B162-1746E202B8C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B4259D2-A8F0-453D-8DCC-D57B0104A60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57893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7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7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0610E004-2D88-4E96-85F1-3C3C8804840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EB4E5F0E-2903-4814-B4EA-311DBF3B87B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99E3E38-5700-4DE9-A9FC-1CA728F4BEF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81658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1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49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30599F4-BBF2-44FC-9F62-566809C6C7C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4EF4B68-BEB0-46AD-9A27-459DF1E3E62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BAC54BE-5959-4C32-BFE4-EBA13987065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11529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299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299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98CB835C-A636-4F18-A081-B130C7BF89F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4E60E414-D7E0-450B-8FD6-F83BC19FE3C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D7D43D3-0FE5-4650-837B-F6B30BC44B9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88781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62B54A64-5675-4A06-9EF0-63A38FBD478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156E95C1-19F8-4EFD-BB30-65001BF84CE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3624A76-71E3-4B4C-940E-EBA02E8761A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97651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4">
            <a:extLst>
              <a:ext uri="{FF2B5EF4-FFF2-40B4-BE49-F238E27FC236}">
                <a16:creationId xmlns:a16="http://schemas.microsoft.com/office/drawing/2014/main" id="{0E264BF6-1739-4E6E-AA1D-7FD6B6F84F4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3" name="スライド番号プレースホルダ 5">
            <a:extLst>
              <a:ext uri="{FF2B5EF4-FFF2-40B4-BE49-F238E27FC236}">
                <a16:creationId xmlns:a16="http://schemas.microsoft.com/office/drawing/2014/main" id="{7C066056-6A21-45B7-8F54-D76F8209FD2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8D0D634-C6E6-4D47-AC85-E628F8EE197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66749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0026395-4D74-4275-BBD7-C414EBE0C4E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16A7CDD-E8D3-401A-807A-5FD96670D95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4F93B46-FED5-4CFA-92F6-DBFAAC039A4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28203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B670310-D92E-4A26-B0E8-DE86C5CCEBE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4E461FD-B36F-4FB2-A7BB-7FDD6996F6E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0283EB3-E0D7-4B78-A60E-9BD2AFCCF50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37153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C Banner">
            <a:extLst>
              <a:ext uri="{FF2B5EF4-FFF2-40B4-BE49-F238E27FC236}">
                <a16:creationId xmlns:a16="http://schemas.microsoft.com/office/drawing/2014/main" id="{9279F57A-839B-4167-AC4A-99445EA8E66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8" name="AC Banner">
            <a:extLst>
              <a:ext uri="{FF2B5EF4-FFF2-40B4-BE49-F238E27FC236}">
                <a16:creationId xmlns:a16="http://schemas.microsoft.com/office/drawing/2014/main" id="{04021CEA-EC1D-403C-A365-42BFC7D5CC7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028" name="タイトル プレースホルダ 1">
            <a:extLst>
              <a:ext uri="{FF2B5EF4-FFF2-40B4-BE49-F238E27FC236}">
                <a16:creationId xmlns:a16="http://schemas.microsoft.com/office/drawing/2014/main" id="{CCB0BD39-724B-4727-B9E5-433D1FE7F1D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142875"/>
            <a:ext cx="7172325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9" name="テキスト プレースホルダ 2">
            <a:extLst>
              <a:ext uri="{FF2B5EF4-FFF2-40B4-BE49-F238E27FC236}">
                <a16:creationId xmlns:a16="http://schemas.microsoft.com/office/drawing/2014/main" id="{D636D09F-D048-4089-9D6F-159EB88245E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823913"/>
            <a:ext cx="8915400" cy="534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199E6A5-7DBC-41CF-8CB0-A7347433B4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881313" y="6492875"/>
            <a:ext cx="4143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93845E1-30CE-41FD-86BF-BB96C6FB3A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492875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fld id="{26DE5D0E-B33C-4A83-A1AF-628EE4498C35}" type="slidenum">
              <a:rPr lang="ja-JP" altLang="en-US"/>
              <a:pPr/>
              <a:t>‹#›</a:t>
            </a:fld>
            <a:endParaRPr lang="ja-JP" altLang="en-US"/>
          </a:p>
        </p:txBody>
      </p:sp>
      <p:sp>
        <p:nvSpPr>
          <p:cNvPr id="10" name="タイトル プレースホルダ 1">
            <a:extLst>
              <a:ext uri="{FF2B5EF4-FFF2-40B4-BE49-F238E27FC236}">
                <a16:creationId xmlns:a16="http://schemas.microsoft.com/office/drawing/2014/main" id="{F4C69F10-E942-4A01-B309-3743E132BB9F}"/>
              </a:ext>
            </a:extLst>
          </p:cNvPr>
          <p:cNvSpPr txBox="1">
            <a:spLocks/>
          </p:cNvSpPr>
          <p:nvPr userDrawn="1"/>
        </p:nvSpPr>
        <p:spPr>
          <a:xfrm>
            <a:off x="7810500" y="142875"/>
            <a:ext cx="1795463" cy="50006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  <a:endParaRPr lang="ja-JP" altLang="en-US" sz="900" dirty="0">
              <a:solidFill>
                <a:schemeClr val="bg1">
                  <a:lumMod val="6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 kern="1200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>
          <a:solidFill>
            <a:srgbClr val="000000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>
            <a:extLst>
              <a:ext uri="{FF2B5EF4-FFF2-40B4-BE49-F238E27FC236}">
                <a16:creationId xmlns:a16="http://schemas.microsoft.com/office/drawing/2014/main" id="{74C981AD-EDD1-44AD-AF01-51AB2DE1BA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pPr eaLnBrk="1" hangingPunct="1"/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061624A4-AA1C-434F-8218-D07BB85F40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3076" name="スライド番号プレースホルダ 3">
            <a:extLst>
              <a:ext uri="{FF2B5EF4-FFF2-40B4-BE49-F238E27FC236}">
                <a16:creationId xmlns:a16="http://schemas.microsoft.com/office/drawing/2014/main" id="{B76F176E-E333-4BE2-9550-083E3DC42DC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C3EB792A-3820-47BE-B6A2-A5D4FB34F047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77" name="フッター プレースホルダ 4">
            <a:extLst>
              <a:ext uri="{FF2B5EF4-FFF2-40B4-BE49-F238E27FC236}">
                <a16:creationId xmlns:a16="http://schemas.microsoft.com/office/drawing/2014/main" id="{500922B2-67EE-4799-8E04-6E01BA2FF2A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3C89FAC-BE80-4D22-9AD2-7A1D5F99337D}"/>
              </a:ext>
            </a:extLst>
          </p:cNvPr>
          <p:cNvSpPr/>
          <p:nvPr/>
        </p:nvSpPr>
        <p:spPr>
          <a:xfrm>
            <a:off x="-15875" y="0"/>
            <a:ext cx="9932988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3CF8671-5BBB-4954-98EF-38294F5A39C2}"/>
              </a:ext>
            </a:extLst>
          </p:cNvPr>
          <p:cNvSpPr/>
          <p:nvPr/>
        </p:nvSpPr>
        <p:spPr>
          <a:xfrm>
            <a:off x="-14288" y="5429250"/>
            <a:ext cx="9932988" cy="142875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1" name="タイトル 1">
            <a:extLst>
              <a:ext uri="{FF2B5EF4-FFF2-40B4-BE49-F238E27FC236}">
                <a16:creationId xmlns:a16="http://schemas.microsoft.com/office/drawing/2014/main" id="{B3A23C30-CCA5-41A1-91A9-2A80A76C43E8}"/>
              </a:ext>
            </a:extLst>
          </p:cNvPr>
          <p:cNvSpPr txBox="1">
            <a:spLocks/>
          </p:cNvSpPr>
          <p:nvPr/>
        </p:nvSpPr>
        <p:spPr>
          <a:xfrm>
            <a:off x="238125" y="142875"/>
            <a:ext cx="7172325" cy="500063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sz="2000" b="1" dirty="0">
                <a:latin typeface="+mj-lt"/>
                <a:ea typeface="+mj-ea"/>
                <a:cs typeface="+mj-cs"/>
              </a:rPr>
              <a:t>○○○御中</a:t>
            </a:r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D6928490-0ACD-40D2-B28C-921AE47DF105}"/>
              </a:ext>
            </a:extLst>
          </p:cNvPr>
          <p:cNvSpPr txBox="1">
            <a:spLocks/>
          </p:cNvSpPr>
          <p:nvPr/>
        </p:nvSpPr>
        <p:spPr>
          <a:xfrm>
            <a:off x="79375" y="2643188"/>
            <a:ext cx="9715500" cy="500062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4000" b="1" dirty="0">
                <a:latin typeface="+mj-lt"/>
                <a:ea typeface="+mj-ea"/>
                <a:cs typeface="+mj-cs"/>
              </a:rPr>
              <a:t>事業計画書</a:t>
            </a:r>
          </a:p>
        </p:txBody>
      </p:sp>
      <p:sp>
        <p:nvSpPr>
          <p:cNvPr id="13" name="タイトル 1">
            <a:extLst>
              <a:ext uri="{FF2B5EF4-FFF2-40B4-BE49-F238E27FC236}">
                <a16:creationId xmlns:a16="http://schemas.microsoft.com/office/drawing/2014/main" id="{F2ADBB80-4ADF-42D9-B1A9-1CBD3207E9B9}"/>
              </a:ext>
            </a:extLst>
          </p:cNvPr>
          <p:cNvSpPr txBox="1">
            <a:spLocks/>
          </p:cNvSpPr>
          <p:nvPr/>
        </p:nvSpPr>
        <p:spPr>
          <a:xfrm>
            <a:off x="2381250" y="5857875"/>
            <a:ext cx="7172325" cy="500063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Aft>
                <a:spcPts val="0"/>
              </a:spcAft>
              <a:defRPr/>
            </a:pPr>
            <a:r>
              <a:rPr lang="en-US" altLang="ja-JP" sz="20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2021</a:t>
            </a:r>
            <a:r>
              <a:rPr lang="ja-JP" altLang="en-US" sz="20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年○○月○○日</a:t>
            </a:r>
            <a:endParaRPr lang="en-US" altLang="ja-JP" sz="20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  <a:p>
            <a:pPr algn="r" fontAlgn="auto">
              <a:spcAft>
                <a:spcPts val="0"/>
              </a:spcAft>
              <a:defRPr/>
            </a:pPr>
            <a:r>
              <a:rPr lang="ja-JP" altLang="en-US" sz="20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株式会社△△△</a:t>
            </a: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51A2B845-0590-4CAE-9C83-B1820DACAF4A}"/>
              </a:ext>
            </a:extLst>
          </p:cNvPr>
          <p:cNvSpPr txBox="1">
            <a:spLocks/>
          </p:cNvSpPr>
          <p:nvPr/>
        </p:nvSpPr>
        <p:spPr>
          <a:xfrm>
            <a:off x="8139113" y="142875"/>
            <a:ext cx="1385887" cy="50006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ja-JP" altLang="en-US" sz="2400" dirty="0">
                <a:solidFill>
                  <a:schemeClr val="bg1">
                    <a:lumMod val="65000"/>
                  </a:schemeClr>
                </a:solidFill>
                <a:latin typeface="+mj-lt"/>
                <a:ea typeface="+mj-ea"/>
                <a:cs typeface="+mj-cs"/>
              </a:rPr>
              <a:t>企業ロゴ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3530AA6A-9327-4E40-B409-5B822093EC39}"/>
              </a:ext>
            </a:extLst>
          </p:cNvPr>
          <p:cNvSpPr/>
          <p:nvPr/>
        </p:nvSpPr>
        <p:spPr>
          <a:xfrm>
            <a:off x="-14288" y="5072063"/>
            <a:ext cx="9932988" cy="3571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>
            <a:extLst>
              <a:ext uri="{FF2B5EF4-FFF2-40B4-BE49-F238E27FC236}">
                <a16:creationId xmlns:a16="http://schemas.microsoft.com/office/drawing/2014/main" id="{0C064C31-BAFE-43C4-82E0-AFBD4B4E5D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目次</a:t>
            </a:r>
          </a:p>
        </p:txBody>
      </p:sp>
      <p:sp>
        <p:nvSpPr>
          <p:cNvPr id="3075" name="Rectangle 4">
            <a:extLst>
              <a:ext uri="{FF2B5EF4-FFF2-40B4-BE49-F238E27FC236}">
                <a16:creationId xmlns:a16="http://schemas.microsoft.com/office/drawing/2014/main" id="{3CE933DF-F982-4133-ABCC-D0B66486A8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838" y="928688"/>
            <a:ext cx="2151062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600" b="1">
                <a:latin typeface="Calibri" panose="020F0502020204030204" pitchFamily="34" charset="0"/>
              </a:rPr>
              <a:t>1.</a:t>
            </a:r>
            <a:r>
              <a:rPr lang="ja-JP" altLang="en-US" sz="1600" b="1">
                <a:latin typeface="Calibri" panose="020F0502020204030204" pitchFamily="34" charset="0"/>
              </a:rPr>
              <a:t>エグゼクティブサマリー</a:t>
            </a:r>
          </a:p>
        </p:txBody>
      </p:sp>
      <p:sp>
        <p:nvSpPr>
          <p:cNvPr id="3076" name="Rectangle 5">
            <a:extLst>
              <a:ext uri="{FF2B5EF4-FFF2-40B4-BE49-F238E27FC236}">
                <a16:creationId xmlns:a16="http://schemas.microsoft.com/office/drawing/2014/main" id="{2C25E38E-5D54-4239-9468-D43F3E931B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350" y="1285875"/>
            <a:ext cx="26289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1-1. </a:t>
            </a:r>
            <a:r>
              <a:rPr lang="ja-JP" altLang="en-US" sz="1600">
                <a:latin typeface="Calibri" panose="020F0502020204030204" pitchFamily="34" charset="0"/>
              </a:rPr>
              <a:t>エグゼクティブサマリー</a:t>
            </a:r>
          </a:p>
        </p:txBody>
      </p:sp>
      <p:sp>
        <p:nvSpPr>
          <p:cNvPr id="3077" name="Rectangle 6">
            <a:extLst>
              <a:ext uri="{FF2B5EF4-FFF2-40B4-BE49-F238E27FC236}">
                <a16:creationId xmlns:a16="http://schemas.microsoft.com/office/drawing/2014/main" id="{D69C19FD-05FE-4DA2-862A-E15C6F237A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0300" y="12858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</p:txBody>
      </p:sp>
      <p:sp>
        <p:nvSpPr>
          <p:cNvPr id="3078" name="Rectangle 8">
            <a:extLst>
              <a:ext uri="{FF2B5EF4-FFF2-40B4-BE49-F238E27FC236}">
                <a16:creationId xmlns:a16="http://schemas.microsoft.com/office/drawing/2014/main" id="{89549CB7-2D36-432B-BC7F-E78337F029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838" y="1866900"/>
            <a:ext cx="1468437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600" b="1">
                <a:latin typeface="Calibri" panose="020F0502020204030204" pitchFamily="34" charset="0"/>
              </a:rPr>
              <a:t>2. </a:t>
            </a:r>
            <a:r>
              <a:rPr lang="ja-JP" altLang="en-US" sz="1600" b="1">
                <a:latin typeface="Calibri" panose="020F0502020204030204" pitchFamily="34" charset="0"/>
              </a:rPr>
              <a:t>事業コンセプト</a:t>
            </a:r>
          </a:p>
        </p:txBody>
      </p:sp>
      <p:sp>
        <p:nvSpPr>
          <p:cNvPr id="3079" name="Rectangle 9">
            <a:extLst>
              <a:ext uri="{FF2B5EF4-FFF2-40B4-BE49-F238E27FC236}">
                <a16:creationId xmlns:a16="http://schemas.microsoft.com/office/drawing/2014/main" id="{D2EC5812-EBE6-4FB6-8A4B-B00B930E58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350" y="2238375"/>
            <a:ext cx="2209800" cy="155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2-1. </a:t>
            </a:r>
            <a:r>
              <a:rPr lang="ja-JP" altLang="en-US" sz="1600">
                <a:latin typeface="Calibri" panose="020F0502020204030204" pitchFamily="34" charset="0"/>
              </a:rPr>
              <a:t>新規性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2-2. </a:t>
            </a:r>
            <a:r>
              <a:rPr lang="ja-JP" altLang="en-US" sz="1600">
                <a:latin typeface="Calibri" panose="020F0502020204030204" pitchFamily="34" charset="0"/>
              </a:rPr>
              <a:t>実現性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2-3. </a:t>
            </a:r>
            <a:r>
              <a:rPr lang="ja-JP" altLang="en-US" sz="1600">
                <a:latin typeface="Calibri" panose="020F0502020204030204" pitchFamily="34" charset="0"/>
              </a:rPr>
              <a:t>競合性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2-4. </a:t>
            </a:r>
            <a:r>
              <a:rPr lang="ja-JP" altLang="en-US" sz="1600">
                <a:latin typeface="Calibri" panose="020F0502020204030204" pitchFamily="34" charset="0"/>
              </a:rPr>
              <a:t>市場性・成長性</a:t>
            </a:r>
          </a:p>
          <a:p>
            <a:pPr eaLnBrk="1" hangingPunct="1">
              <a:spcBef>
                <a:spcPct val="50000"/>
              </a:spcBef>
            </a:pPr>
            <a:endParaRPr lang="ja-JP" altLang="en-US" sz="1600">
              <a:latin typeface="Calibri" panose="020F0502020204030204" pitchFamily="34" charset="0"/>
            </a:endParaRPr>
          </a:p>
        </p:txBody>
      </p:sp>
      <p:sp>
        <p:nvSpPr>
          <p:cNvPr id="3080" name="Rectangle 10">
            <a:extLst>
              <a:ext uri="{FF2B5EF4-FFF2-40B4-BE49-F238E27FC236}">
                <a16:creationId xmlns:a16="http://schemas.microsoft.com/office/drawing/2014/main" id="{2F3A1567-ED19-42BB-9BAA-7633CF373C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0300" y="2224088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</p:txBody>
      </p:sp>
      <p:sp>
        <p:nvSpPr>
          <p:cNvPr id="3081" name="Rectangle 12">
            <a:extLst>
              <a:ext uri="{FF2B5EF4-FFF2-40B4-BE49-F238E27FC236}">
                <a16:creationId xmlns:a16="http://schemas.microsoft.com/office/drawing/2014/main" id="{E9359A63-0F23-4BB1-A42C-A7C4AC486A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838" y="3883025"/>
            <a:ext cx="1757362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600" b="1">
                <a:latin typeface="Calibri" panose="020F0502020204030204" pitchFamily="34" charset="0"/>
              </a:rPr>
              <a:t>3. </a:t>
            </a:r>
            <a:r>
              <a:rPr lang="ja-JP" altLang="en-US" sz="1600" b="1">
                <a:latin typeface="Calibri" panose="020F0502020204030204" pitchFamily="34" charset="0"/>
              </a:rPr>
              <a:t>事業スケジュール</a:t>
            </a:r>
          </a:p>
        </p:txBody>
      </p:sp>
      <p:sp>
        <p:nvSpPr>
          <p:cNvPr id="3082" name="Rectangle 13">
            <a:extLst>
              <a:ext uri="{FF2B5EF4-FFF2-40B4-BE49-F238E27FC236}">
                <a16:creationId xmlns:a16="http://schemas.microsoft.com/office/drawing/2014/main" id="{5D0A9680-09C7-475F-ABA4-011E910F42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5350" y="4254500"/>
            <a:ext cx="2209800" cy="224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3-1. </a:t>
            </a:r>
            <a:r>
              <a:rPr lang="ja-JP" altLang="en-US" sz="1600">
                <a:latin typeface="Calibri" panose="020F0502020204030204" pitchFamily="34" charset="0"/>
              </a:rPr>
              <a:t>販売活動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3-2. </a:t>
            </a:r>
            <a:r>
              <a:rPr lang="ja-JP" altLang="en-US" sz="1600">
                <a:latin typeface="Calibri" panose="020F0502020204030204" pitchFamily="34" charset="0"/>
              </a:rPr>
              <a:t>購買活動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3-3. </a:t>
            </a:r>
            <a:r>
              <a:rPr lang="ja-JP" altLang="en-US" sz="1600">
                <a:latin typeface="Calibri" panose="020F0502020204030204" pitchFamily="34" charset="0"/>
              </a:rPr>
              <a:t>生産活動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3-4. </a:t>
            </a:r>
            <a:r>
              <a:rPr lang="ja-JP" altLang="en-US" sz="1600">
                <a:latin typeface="Calibri" panose="020F0502020204030204" pitchFamily="34" charset="0"/>
              </a:rPr>
              <a:t>設備投資計画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3-5. </a:t>
            </a:r>
            <a:r>
              <a:rPr lang="ja-JP" altLang="en-US" sz="1600">
                <a:latin typeface="Calibri" panose="020F0502020204030204" pitchFamily="34" charset="0"/>
              </a:rPr>
              <a:t>人員計画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3-6. </a:t>
            </a:r>
            <a:r>
              <a:rPr lang="ja-JP" altLang="en-US" sz="1600">
                <a:latin typeface="Calibri" panose="020F0502020204030204" pitchFamily="34" charset="0"/>
              </a:rPr>
              <a:t>研究開発活動</a:t>
            </a: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ja-JP" sz="1600">
              <a:latin typeface="Calibri" panose="020F0502020204030204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ja-JP" altLang="en-US" sz="1600">
              <a:latin typeface="Calibri" panose="020F0502020204030204" pitchFamily="34" charset="0"/>
            </a:endParaRPr>
          </a:p>
        </p:txBody>
      </p:sp>
      <p:sp>
        <p:nvSpPr>
          <p:cNvPr id="3083" name="Rectangle 14">
            <a:extLst>
              <a:ext uri="{FF2B5EF4-FFF2-40B4-BE49-F238E27FC236}">
                <a16:creationId xmlns:a16="http://schemas.microsoft.com/office/drawing/2014/main" id="{F86639E4-5DBE-44E6-AE82-88ECF45622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0300" y="4240213"/>
            <a:ext cx="711200" cy="234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endParaRPr lang="en-US" altLang="ja-JP" sz="1600">
              <a:latin typeface="Calibri" panose="020F0502020204030204" pitchFamily="34" charset="0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B64F9C87-4F84-4E05-AAFA-51A9352866CE}"/>
              </a:ext>
            </a:extLst>
          </p:cNvPr>
          <p:cNvCxnSpPr/>
          <p:nvPr/>
        </p:nvCxnSpPr>
        <p:spPr>
          <a:xfrm flipV="1">
            <a:off x="646113" y="1214438"/>
            <a:ext cx="3509962" cy="15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CEAEDF89-861B-4739-AA17-EC36E86440A2}"/>
              </a:ext>
            </a:extLst>
          </p:cNvPr>
          <p:cNvCxnSpPr/>
          <p:nvPr/>
        </p:nvCxnSpPr>
        <p:spPr>
          <a:xfrm flipV="1">
            <a:off x="666750" y="2170113"/>
            <a:ext cx="3509963" cy="15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52468734-0EA3-43E1-919F-5CD4C350F8E9}"/>
              </a:ext>
            </a:extLst>
          </p:cNvPr>
          <p:cNvCxnSpPr/>
          <p:nvPr/>
        </p:nvCxnSpPr>
        <p:spPr>
          <a:xfrm flipV="1">
            <a:off x="666750" y="4186238"/>
            <a:ext cx="3509963" cy="31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87" name="Rectangle 4">
            <a:extLst>
              <a:ext uri="{FF2B5EF4-FFF2-40B4-BE49-F238E27FC236}">
                <a16:creationId xmlns:a16="http://schemas.microsoft.com/office/drawing/2014/main" id="{933B5EC8-35E7-4297-934F-49661EE416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9525" y="928688"/>
            <a:ext cx="1031875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600" b="1">
                <a:latin typeface="Calibri" panose="020F0502020204030204" pitchFamily="34" charset="0"/>
              </a:rPr>
              <a:t>4. </a:t>
            </a:r>
            <a:r>
              <a:rPr lang="ja-JP" altLang="en-US" sz="1600" b="1">
                <a:latin typeface="Calibri" panose="020F0502020204030204" pitchFamily="34" charset="0"/>
              </a:rPr>
              <a:t>財務計画</a:t>
            </a:r>
          </a:p>
        </p:txBody>
      </p:sp>
      <p:sp>
        <p:nvSpPr>
          <p:cNvPr id="3088" name="Rectangle 5">
            <a:extLst>
              <a:ext uri="{FF2B5EF4-FFF2-40B4-BE49-F238E27FC236}">
                <a16:creationId xmlns:a16="http://schemas.microsoft.com/office/drawing/2014/main" id="{25BF68BE-7C7B-4206-B4B8-E6EF52F6F4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3038" y="130016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4-1. </a:t>
            </a:r>
            <a:r>
              <a:rPr lang="ja-JP" altLang="en-US" sz="1600">
                <a:latin typeface="Calibri" panose="020F0502020204030204" pitchFamily="34" charset="0"/>
              </a:rPr>
              <a:t>財務計画</a:t>
            </a:r>
          </a:p>
        </p:txBody>
      </p:sp>
      <p:sp>
        <p:nvSpPr>
          <p:cNvPr id="3089" name="Rectangle 6">
            <a:extLst>
              <a:ext uri="{FF2B5EF4-FFF2-40B4-BE49-F238E27FC236}">
                <a16:creationId xmlns:a16="http://schemas.microsoft.com/office/drawing/2014/main" id="{EF04EC74-6FEE-4258-B039-EB97261C64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7988" y="128587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</p:txBody>
      </p:sp>
      <p:sp>
        <p:nvSpPr>
          <p:cNvPr id="2066" name="Rectangle 8">
            <a:extLst>
              <a:ext uri="{FF2B5EF4-FFF2-40B4-BE49-F238E27FC236}">
                <a16:creationId xmlns:a16="http://schemas.microsoft.com/office/drawing/2014/main" id="{CA17FC80-9337-4D57-A29C-9737F7070E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9525" y="1785938"/>
            <a:ext cx="257968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altLang="ja-JP" sz="1600" b="1" dirty="0">
                <a:latin typeface="+mj-ea"/>
                <a:ea typeface="+mj-ea"/>
              </a:rPr>
              <a:t>5.</a:t>
            </a:r>
            <a:r>
              <a:rPr lang="ja-JP" altLang="en-US" sz="1600" b="1" dirty="0">
                <a:latin typeface="+mj-ea"/>
                <a:ea typeface="+mj-ea"/>
              </a:rPr>
              <a:t>現在までの経緯・実績・現状</a:t>
            </a:r>
            <a:endParaRPr lang="en-US" altLang="ja-JP" sz="1600" b="1" dirty="0">
              <a:latin typeface="+mj-ea"/>
              <a:ea typeface="+mj-ea"/>
            </a:endParaRPr>
          </a:p>
        </p:txBody>
      </p:sp>
      <p:sp>
        <p:nvSpPr>
          <p:cNvPr id="3091" name="Rectangle 9">
            <a:extLst>
              <a:ext uri="{FF2B5EF4-FFF2-40B4-BE49-F238E27FC236}">
                <a16:creationId xmlns:a16="http://schemas.microsoft.com/office/drawing/2014/main" id="{3709A4E0-6362-49B1-B124-A664FA73E7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3038" y="2157413"/>
            <a:ext cx="2209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5-1. </a:t>
            </a:r>
            <a:r>
              <a:rPr lang="ja-JP" altLang="en-US" sz="1600">
                <a:latin typeface="Calibri" panose="020F0502020204030204" pitchFamily="34" charset="0"/>
              </a:rPr>
              <a:t>経緯・実績状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5-2. </a:t>
            </a:r>
            <a:r>
              <a:rPr lang="ja-JP" altLang="en-US" sz="1600">
                <a:latin typeface="Calibri" panose="020F0502020204030204" pitchFamily="34" charset="0"/>
              </a:rPr>
              <a:t>現状</a:t>
            </a:r>
          </a:p>
        </p:txBody>
      </p:sp>
      <p:sp>
        <p:nvSpPr>
          <p:cNvPr id="3092" name="Rectangle 10">
            <a:extLst>
              <a:ext uri="{FF2B5EF4-FFF2-40B4-BE49-F238E27FC236}">
                <a16:creationId xmlns:a16="http://schemas.microsoft.com/office/drawing/2014/main" id="{F5A30202-5FE9-4654-B00C-C04B817596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7988" y="2143125"/>
            <a:ext cx="711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ja-JP" sz="1600">
                <a:latin typeface="Calibri" panose="020F0502020204030204" pitchFamily="34" charset="0"/>
              </a:rPr>
              <a:t>P00</a:t>
            </a:r>
          </a:p>
        </p:txBody>
      </p: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83FBC101-BE5F-42C2-9309-D4BE68FED8C5}"/>
              </a:ext>
            </a:extLst>
          </p:cNvPr>
          <p:cNvCxnSpPr/>
          <p:nvPr/>
        </p:nvCxnSpPr>
        <p:spPr>
          <a:xfrm flipV="1">
            <a:off x="5003800" y="1214438"/>
            <a:ext cx="3509963" cy="158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9E114F59-0990-491D-ACE3-68D39C827248}"/>
              </a:ext>
            </a:extLst>
          </p:cNvPr>
          <p:cNvCxnSpPr/>
          <p:nvPr/>
        </p:nvCxnSpPr>
        <p:spPr>
          <a:xfrm flipV="1">
            <a:off x="5024438" y="2089150"/>
            <a:ext cx="3509962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23" name="スライド番号プレースホルダ 29">
            <a:extLst>
              <a:ext uri="{FF2B5EF4-FFF2-40B4-BE49-F238E27FC236}">
                <a16:creationId xmlns:a16="http://schemas.microsoft.com/office/drawing/2014/main" id="{0B4A6618-80DF-42B5-A6CD-786EE837D2F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29963AA9-08FD-42F2-ABB6-FDA02C02B3C4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2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4124" name="フッター プレースホルダ 30">
            <a:extLst>
              <a:ext uri="{FF2B5EF4-FFF2-40B4-BE49-F238E27FC236}">
                <a16:creationId xmlns:a16="http://schemas.microsoft.com/office/drawing/2014/main" id="{181610D9-D44A-4A3B-B17C-AD1F872028D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タイトル 1">
            <a:extLst>
              <a:ext uri="{FF2B5EF4-FFF2-40B4-BE49-F238E27FC236}">
                <a16:creationId xmlns:a16="http://schemas.microsoft.com/office/drawing/2014/main" id="{0A904DE1-64BC-4695-9CA8-6A1CD154E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エグゼクティブサマリー</a:t>
            </a:r>
          </a:p>
        </p:txBody>
      </p:sp>
      <p:sp>
        <p:nvSpPr>
          <p:cNvPr id="4099" name="コンテンツ プレースホルダ 2">
            <a:extLst>
              <a:ext uri="{FF2B5EF4-FFF2-40B4-BE49-F238E27FC236}">
                <a16:creationId xmlns:a16="http://schemas.microsoft.com/office/drawing/2014/main" id="{33C05EA4-2C4E-482B-965E-9935C1F360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 sz="1600"/>
              <a:t>エグゼクティブサマリー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事業計画書の内容を</a:t>
            </a:r>
            <a:r>
              <a:rPr lang="en-US" altLang="ja-JP" sz="1600"/>
              <a:t>1</a:t>
            </a:r>
            <a:r>
              <a:rPr lang="ja-JP" altLang="en-US" sz="1600"/>
              <a:t>枚にまとめたもので、このビジネスの成功要因を１枚にまとめたものです。 事業計画書の中で最も重要なページなので、魅力的になるよう心がけましょう。</a:t>
            </a:r>
            <a:endParaRPr lang="en-US" altLang="ja-JP" sz="1600"/>
          </a:p>
          <a:p>
            <a:pPr lvl="1" eaLnBrk="1" hangingPunct="1"/>
            <a:endParaRPr lang="en-US" altLang="ja-JP" sz="1600"/>
          </a:p>
          <a:p>
            <a:pPr eaLnBrk="1" hangingPunct="1"/>
            <a:r>
              <a:rPr lang="ja-JP" altLang="en-US" sz="1600"/>
              <a:t>必要な項目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事業コンセプト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事業スケジュール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財務計画</a:t>
            </a:r>
            <a:endParaRPr lang="en-US" altLang="ja-JP" sz="1600"/>
          </a:p>
          <a:p>
            <a:pPr lvl="1" eaLnBrk="1" hangingPunct="1"/>
            <a:endParaRPr lang="en-US" altLang="ja-JP" sz="1600"/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ja-JP" altLang="en-US" sz="1600"/>
              <a:t>上記</a:t>
            </a:r>
            <a:r>
              <a:rPr lang="en-US" altLang="ja-JP" sz="1600"/>
              <a:t>3</a:t>
            </a:r>
            <a:r>
              <a:rPr lang="ja-JP" altLang="en-US" sz="1600"/>
              <a:t>項目のポイントをできるだけ１枚にまとめて記載してください。</a:t>
            </a:r>
            <a:endParaRPr lang="en-US" altLang="ja-JP" sz="1600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8C67141F-BF7B-42D0-A8AF-FB8978700C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D846BDD7-FF79-47FB-9317-82F2C181641E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3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フッター プレースホルダ 4">
            <a:extLst>
              <a:ext uri="{FF2B5EF4-FFF2-40B4-BE49-F238E27FC236}">
                <a16:creationId xmlns:a16="http://schemas.microsoft.com/office/drawing/2014/main" id="{47A11451-9D58-40E9-A862-6ABE2EA0DD7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タイトル 1">
            <a:extLst>
              <a:ext uri="{FF2B5EF4-FFF2-40B4-BE49-F238E27FC236}">
                <a16:creationId xmlns:a16="http://schemas.microsoft.com/office/drawing/2014/main" id="{D711166B-2B4E-4A98-B2B3-F6EEB0BEC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事業コンセプト</a:t>
            </a:r>
          </a:p>
        </p:txBody>
      </p:sp>
      <p:sp>
        <p:nvSpPr>
          <p:cNvPr id="5123" name="コンテンツ プレースホルダ 2">
            <a:extLst>
              <a:ext uri="{FF2B5EF4-FFF2-40B4-BE49-F238E27FC236}">
                <a16:creationId xmlns:a16="http://schemas.microsoft.com/office/drawing/2014/main" id="{B6152ACD-29A7-46B2-A40F-6C0C6F5DB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 sz="1600"/>
              <a:t>事業コンセプト</a:t>
            </a:r>
            <a:endParaRPr lang="en-US" altLang="ja-JP" sz="1600"/>
          </a:p>
          <a:p>
            <a:pPr lvl="1"/>
            <a:r>
              <a:rPr lang="ja-JP" altLang="en-US" sz="1600"/>
              <a:t>何（価値・ベネフィット）を、誰（ターゲット）に対して、どのように（仕組み）提供するのかを、新規性、実現性、競合性、市場性・成長性という観点から、事業の魅力、儲かるポイント、リスク等を読み手が把握しやすいように記載してください。</a:t>
            </a:r>
            <a:endParaRPr lang="en-US" altLang="ja-JP" sz="1600"/>
          </a:p>
          <a:p>
            <a:pPr lvl="1"/>
            <a:endParaRPr lang="en-US" altLang="ja-JP" sz="1600"/>
          </a:p>
          <a:p>
            <a:pPr eaLnBrk="1" hangingPunct="1"/>
            <a:r>
              <a:rPr lang="ja-JP" altLang="en-US" sz="1600"/>
              <a:t>必要な項目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新規性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実現性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競合性</a:t>
            </a:r>
            <a:endParaRPr lang="en-US" altLang="ja-JP" sz="1600"/>
          </a:p>
          <a:p>
            <a:pPr lvl="1" eaLnBrk="1" hangingPunct="1"/>
            <a:r>
              <a:rPr lang="ja-JP" altLang="en-US" sz="1600"/>
              <a:t>市場性・成長性</a:t>
            </a:r>
            <a:endParaRPr lang="en-US" altLang="ja-JP" sz="1600"/>
          </a:p>
          <a:p>
            <a:pPr lvl="1"/>
            <a:endParaRPr lang="en-US" altLang="ja-JP" sz="1600"/>
          </a:p>
          <a:p>
            <a:pPr lvl="1">
              <a:buFont typeface="Arial" panose="020B0604020202020204" pitchFamily="34" charset="0"/>
              <a:buNone/>
            </a:pPr>
            <a:r>
              <a:rPr lang="ja-JP" altLang="en-US" sz="1600"/>
              <a:t>目安：</a:t>
            </a:r>
            <a:r>
              <a:rPr lang="en-US" altLang="ja-JP" sz="1600"/>
              <a:t>2</a:t>
            </a:r>
            <a:r>
              <a:rPr lang="ja-JP" altLang="en-US" sz="1600"/>
              <a:t>～</a:t>
            </a:r>
            <a:r>
              <a:rPr lang="en-US" altLang="ja-JP" sz="1600"/>
              <a:t>6</a:t>
            </a:r>
            <a:r>
              <a:rPr lang="ja-JP" altLang="en-US" sz="1600"/>
              <a:t>枚程度</a:t>
            </a:r>
            <a:endParaRPr lang="en-US" altLang="ja-JP" sz="1600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2B2BB48D-ED6D-4256-AFDA-2D34F959EFB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BB4F31BB-C60A-4C6F-9462-873EF7FD80ED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4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フッター プレースホルダ 4">
            <a:extLst>
              <a:ext uri="{FF2B5EF4-FFF2-40B4-BE49-F238E27FC236}">
                <a16:creationId xmlns:a16="http://schemas.microsoft.com/office/drawing/2014/main" id="{DF154294-F535-4014-9F5F-F6DF8E760E4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タイトル 1">
            <a:extLst>
              <a:ext uri="{FF2B5EF4-FFF2-40B4-BE49-F238E27FC236}">
                <a16:creationId xmlns:a16="http://schemas.microsoft.com/office/drawing/2014/main" id="{2622D02B-6D23-4BF7-A2E8-C7D6B169C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事業スケジュール</a:t>
            </a:r>
          </a:p>
        </p:txBody>
      </p:sp>
      <p:sp>
        <p:nvSpPr>
          <p:cNvPr id="6147" name="コンテンツ プレースホルダ 2">
            <a:extLst>
              <a:ext uri="{FF2B5EF4-FFF2-40B4-BE49-F238E27FC236}">
                <a16:creationId xmlns:a16="http://schemas.microsoft.com/office/drawing/2014/main" id="{66C3159F-E16D-4F0B-9C46-D5B64490EA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 sz="1600"/>
              <a:t>事業スケジュール</a:t>
            </a:r>
            <a:endParaRPr lang="en-US" altLang="ja-JP" sz="1600"/>
          </a:p>
          <a:p>
            <a:pPr lvl="1"/>
            <a:r>
              <a:rPr lang="ja-JP" altLang="en-US" sz="1600"/>
              <a:t>事業を推進していく上で必要な各活動のスケジュールが具体的に計画されており、かつそれが実現可能なのかを判断できるように記載してください。</a:t>
            </a:r>
            <a:endParaRPr lang="en-US" altLang="ja-JP" sz="1600"/>
          </a:p>
          <a:p>
            <a:pPr lvl="1"/>
            <a:endParaRPr lang="en-US" altLang="ja-JP" sz="1600"/>
          </a:p>
          <a:p>
            <a:pPr eaLnBrk="1" hangingPunct="1"/>
            <a:r>
              <a:rPr lang="ja-JP" altLang="en-US" sz="1600"/>
              <a:t>必要な項目</a:t>
            </a:r>
            <a:endParaRPr lang="en-US" altLang="ja-JP" sz="1600"/>
          </a:p>
          <a:p>
            <a:pPr lvl="1"/>
            <a:r>
              <a:rPr lang="ja-JP" altLang="en-US" sz="1600"/>
              <a:t>販売活動</a:t>
            </a:r>
            <a:endParaRPr lang="en-US" altLang="ja-JP" sz="1600"/>
          </a:p>
          <a:p>
            <a:pPr lvl="1"/>
            <a:r>
              <a:rPr lang="ja-JP" altLang="en-US" sz="1600"/>
              <a:t>購買（仕入）活動</a:t>
            </a:r>
            <a:endParaRPr lang="en-US" altLang="ja-JP" sz="1600"/>
          </a:p>
          <a:p>
            <a:pPr lvl="1"/>
            <a:r>
              <a:rPr lang="ja-JP" altLang="en-US" sz="1600"/>
              <a:t>生産活動</a:t>
            </a:r>
            <a:endParaRPr lang="en-US" altLang="ja-JP" sz="1600"/>
          </a:p>
          <a:p>
            <a:pPr lvl="1"/>
            <a:r>
              <a:rPr lang="ja-JP" altLang="en-US" sz="1600"/>
              <a:t>設備投資計画</a:t>
            </a:r>
            <a:endParaRPr lang="en-US" altLang="ja-JP" sz="1600"/>
          </a:p>
          <a:p>
            <a:pPr lvl="1"/>
            <a:r>
              <a:rPr lang="ja-JP" altLang="en-US" sz="1600"/>
              <a:t>人員計画</a:t>
            </a:r>
            <a:endParaRPr lang="en-US" altLang="ja-JP" sz="1600"/>
          </a:p>
          <a:p>
            <a:pPr lvl="1"/>
            <a:r>
              <a:rPr lang="ja-JP" altLang="en-US" sz="1600"/>
              <a:t>研究開発活動</a:t>
            </a:r>
            <a:endParaRPr lang="en-US" altLang="ja-JP" sz="1600"/>
          </a:p>
          <a:p>
            <a:pPr lvl="1"/>
            <a:endParaRPr lang="en-US" altLang="ja-JP" sz="1600"/>
          </a:p>
          <a:p>
            <a:pPr lvl="1">
              <a:buFont typeface="Arial" panose="020B0604020202020204" pitchFamily="34" charset="0"/>
              <a:buNone/>
            </a:pPr>
            <a:r>
              <a:rPr lang="ja-JP" altLang="en-US" sz="1600"/>
              <a:t>目安：</a:t>
            </a:r>
            <a:r>
              <a:rPr lang="en-US" altLang="ja-JP" sz="1600"/>
              <a:t>2</a:t>
            </a:r>
            <a:r>
              <a:rPr lang="ja-JP" altLang="en-US" sz="1600"/>
              <a:t>～</a:t>
            </a:r>
            <a:r>
              <a:rPr lang="en-US" altLang="ja-JP" sz="1600"/>
              <a:t>6</a:t>
            </a:r>
            <a:r>
              <a:rPr lang="ja-JP" altLang="en-US" sz="1600"/>
              <a:t>枚程度</a:t>
            </a:r>
            <a:endParaRPr lang="en-US" altLang="ja-JP" sz="1600"/>
          </a:p>
          <a:p>
            <a:pPr lvl="1">
              <a:buFont typeface="Arial" panose="020B0604020202020204" pitchFamily="34" charset="0"/>
              <a:buNone/>
            </a:pPr>
            <a:endParaRPr lang="en-US" altLang="ja-JP" sz="1600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149E3703-9770-45A8-AEC8-3117E9DFC7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804BD3E5-9867-42CD-AF94-D44CF92BED02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5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フッター プレースホルダ 4">
            <a:extLst>
              <a:ext uri="{FF2B5EF4-FFF2-40B4-BE49-F238E27FC236}">
                <a16:creationId xmlns:a16="http://schemas.microsoft.com/office/drawing/2014/main" id="{150A6EBA-1D1D-444B-AB39-3D1477FE7DF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タイトル 1">
            <a:extLst>
              <a:ext uri="{FF2B5EF4-FFF2-40B4-BE49-F238E27FC236}">
                <a16:creationId xmlns:a16="http://schemas.microsoft.com/office/drawing/2014/main" id="{BD31063B-2D26-49A4-9C6D-14A840244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財務計画</a:t>
            </a:r>
          </a:p>
        </p:txBody>
      </p:sp>
      <p:sp>
        <p:nvSpPr>
          <p:cNvPr id="5123" name="コンテンツ プレースホルダ 2">
            <a:extLst>
              <a:ext uri="{FF2B5EF4-FFF2-40B4-BE49-F238E27FC236}">
                <a16:creationId xmlns:a16="http://schemas.microsoft.com/office/drawing/2014/main" id="{80A8E676-00FD-4C84-9338-0B63A81F48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r>
              <a:rPr lang="ja-JP" altLang="en-US" sz="1600" dirty="0"/>
              <a:t>財務計画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>
                <a:latin typeface="+mn-ea"/>
              </a:rPr>
              <a:t>「利益計画」及び「資金計画」を、表やグラフを交えて</a:t>
            </a:r>
            <a:r>
              <a:rPr lang="ja-JP" altLang="en-US" sz="1600" dirty="0"/>
              <a:t>視覚的に成長角度を認識しやすいよう作成してください。事業の将来像を把握しやすく作成するのがポイントです。</a:t>
            </a:r>
            <a:endParaRPr lang="en-US" altLang="ja-JP" sz="1600" dirty="0">
              <a:latin typeface="+mn-ea"/>
            </a:endParaRPr>
          </a:p>
          <a:p>
            <a:pPr lvl="1">
              <a:buFont typeface="Arial" charset="0"/>
              <a:buChar char="–"/>
              <a:defRPr/>
            </a:pPr>
            <a:endParaRPr lang="en-US" altLang="ja-JP" sz="1600" dirty="0">
              <a:latin typeface="+mn-ea"/>
            </a:endParaRPr>
          </a:p>
          <a:p>
            <a:pPr eaLnBrk="1" hangingPunct="1">
              <a:buFont typeface="Arial" charset="0"/>
              <a:buChar char="•"/>
              <a:defRPr/>
            </a:pPr>
            <a:r>
              <a:rPr lang="ja-JP" altLang="en-US" sz="1600" dirty="0"/>
              <a:t>必要な項目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/>
              <a:t>事業別の売上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/>
              <a:t>原価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/>
              <a:t>売上総利益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/>
              <a:t>販売管理費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/>
              <a:t>営業利益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/>
              <a:t>営業外・特別収支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/>
              <a:t>法人税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/>
              <a:t>当期純利益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en-US" altLang="ja-JP" sz="1600" dirty="0"/>
              <a:t>KPI</a:t>
            </a:r>
            <a:r>
              <a:rPr lang="ja-JP" altLang="en-US" sz="1600" dirty="0"/>
              <a:t>（</a:t>
            </a:r>
            <a:r>
              <a:rPr lang="zh-TW" altLang="en-US" sz="1600" dirty="0"/>
              <a:t>重要業績指標</a:t>
            </a:r>
            <a:r>
              <a:rPr lang="ja-JP" altLang="en-US" sz="1600" dirty="0"/>
              <a:t>）</a:t>
            </a:r>
            <a:endParaRPr lang="en-US" altLang="ja-JP" sz="1600" dirty="0" err="1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/>
              <a:t>営業キャッシュフロー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/>
              <a:t>投資キャッシュフロー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r>
              <a:rPr lang="ja-JP" altLang="en-US" sz="1600" dirty="0"/>
              <a:t>財務キャッシュフロー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endParaRPr lang="en-US" altLang="ja-JP" sz="1600" dirty="0"/>
          </a:p>
          <a:p>
            <a:pPr lvl="1">
              <a:buFont typeface="Arial" charset="0"/>
              <a:buNone/>
              <a:defRPr/>
            </a:pPr>
            <a:r>
              <a:rPr lang="ja-JP" altLang="en-US" sz="1600" dirty="0"/>
              <a:t>目安：</a:t>
            </a:r>
            <a:r>
              <a:rPr lang="en-US" altLang="ja-JP" sz="1600" dirty="0"/>
              <a:t>2</a:t>
            </a:r>
            <a:r>
              <a:rPr lang="ja-JP" altLang="en-US" sz="1600" dirty="0"/>
              <a:t>枚～</a:t>
            </a:r>
            <a:r>
              <a:rPr lang="en-US" altLang="ja-JP" sz="1600" dirty="0"/>
              <a:t>3</a:t>
            </a:r>
            <a:r>
              <a:rPr lang="ja-JP" altLang="en-US" sz="1600" dirty="0"/>
              <a:t>枚程度</a:t>
            </a:r>
            <a:endParaRPr lang="en-US" altLang="ja-JP" sz="1600" dirty="0"/>
          </a:p>
          <a:p>
            <a:pPr lvl="1">
              <a:buFont typeface="Arial" charset="0"/>
              <a:buChar char="–"/>
              <a:defRPr/>
            </a:pPr>
            <a:endParaRPr lang="en-US" altLang="ja-JP" sz="1600" dirty="0"/>
          </a:p>
          <a:p>
            <a:pPr lvl="1">
              <a:buFont typeface="Arial" charset="0"/>
              <a:buNone/>
              <a:defRPr/>
            </a:pPr>
            <a:endParaRPr lang="en-US" altLang="ja-JP" sz="1600" dirty="0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1433C54A-95FF-4AC3-A2E7-46ECBBE020C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FB48DD30-E59A-4387-9A56-6EA7E9EDA213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6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フッター プレースホルダ 4">
            <a:extLst>
              <a:ext uri="{FF2B5EF4-FFF2-40B4-BE49-F238E27FC236}">
                <a16:creationId xmlns:a16="http://schemas.microsoft.com/office/drawing/2014/main" id="{1D6C2535-4E7C-4186-98E8-F530A0478D8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タイトル 1">
            <a:extLst>
              <a:ext uri="{FF2B5EF4-FFF2-40B4-BE49-F238E27FC236}">
                <a16:creationId xmlns:a16="http://schemas.microsoft.com/office/drawing/2014/main" id="{EB1397FF-9572-4EC6-B61E-6000EA42E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/>
              <a:t>現在までの経緯・実績・現状</a:t>
            </a:r>
          </a:p>
        </p:txBody>
      </p:sp>
      <p:sp>
        <p:nvSpPr>
          <p:cNvPr id="8195" name="コンテンツ プレースホルダ 2">
            <a:extLst>
              <a:ext uri="{FF2B5EF4-FFF2-40B4-BE49-F238E27FC236}">
                <a16:creationId xmlns:a16="http://schemas.microsoft.com/office/drawing/2014/main" id="{179B31CD-A81F-4E25-8D81-92F0701B3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1600"/>
              <a:t>現在までの経緯・実績・現状</a:t>
            </a:r>
            <a:endParaRPr lang="en-US" altLang="ja-JP" sz="1600"/>
          </a:p>
          <a:p>
            <a:pPr lvl="1"/>
            <a:r>
              <a:rPr lang="ja-JP" altLang="en-US" sz="1600"/>
              <a:t>事業開始から現在までの経緯及び過去の実績、現状について記載して下さい。企業の資質、永続性等を高評価してもらえるよう作成してください。</a:t>
            </a:r>
            <a:endParaRPr lang="en-US" altLang="ja-JP" sz="1600"/>
          </a:p>
          <a:p>
            <a:pPr lvl="1">
              <a:buFont typeface="Arial" panose="020B0604020202020204" pitchFamily="34" charset="0"/>
              <a:buNone/>
            </a:pPr>
            <a:endParaRPr lang="en-US" altLang="ja-JP" sz="1600"/>
          </a:p>
          <a:p>
            <a:r>
              <a:rPr lang="ja-JP" altLang="en-US" sz="1600"/>
              <a:t>必要な項目</a:t>
            </a:r>
            <a:endParaRPr lang="en-US" altLang="ja-JP" sz="1600"/>
          </a:p>
          <a:p>
            <a:pPr lvl="1"/>
            <a:r>
              <a:rPr lang="ja-JP" altLang="en-US" sz="1600"/>
              <a:t>事業開始から現在までの経緯</a:t>
            </a:r>
            <a:endParaRPr lang="en-US" altLang="ja-JP" sz="1600"/>
          </a:p>
          <a:p>
            <a:pPr lvl="1"/>
            <a:r>
              <a:rPr lang="ja-JP" altLang="en-US" sz="1600"/>
              <a:t>過去の実績</a:t>
            </a:r>
            <a:endParaRPr lang="en-US" altLang="ja-JP" sz="1600"/>
          </a:p>
          <a:p>
            <a:pPr lvl="1"/>
            <a:r>
              <a:rPr lang="ja-JP" altLang="en-US" sz="1600"/>
              <a:t>現状の執行体制など</a:t>
            </a:r>
            <a:endParaRPr lang="en-US" altLang="ja-JP" sz="1600"/>
          </a:p>
          <a:p>
            <a:pPr lvl="1"/>
            <a:endParaRPr lang="en-US" altLang="ja-JP" sz="1600"/>
          </a:p>
          <a:p>
            <a:pPr lvl="1">
              <a:buFont typeface="Arial" panose="020B0604020202020204" pitchFamily="34" charset="0"/>
              <a:buNone/>
            </a:pPr>
            <a:r>
              <a:rPr lang="ja-JP" altLang="en-US" sz="1600"/>
              <a:t>必要に応じて資料を添付して下さい。</a:t>
            </a:r>
            <a:endParaRPr lang="en-US" altLang="ja-JP" sz="1600"/>
          </a:p>
          <a:p>
            <a:pPr lvl="1"/>
            <a:endParaRPr lang="en-US" altLang="ja-JP" sz="1600"/>
          </a:p>
          <a:p>
            <a:pPr lvl="1">
              <a:buFont typeface="Arial" panose="020B0604020202020204" pitchFamily="34" charset="0"/>
              <a:buNone/>
            </a:pPr>
            <a:endParaRPr lang="en-US" altLang="ja-JP" sz="1600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4C298B34-BBEC-4FDE-A065-EFF618B4D65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64475BCD-682B-441F-8D2E-C853AE8BF5E5}" type="slidenum">
              <a:rPr lang="ja-JP" altLang="en-US">
                <a:solidFill>
                  <a:schemeClr val="bg1"/>
                </a:solidFill>
                <a:latin typeface="Calibri" panose="020F0502020204030204" pitchFamily="34" charset="0"/>
              </a:rPr>
              <a:pPr eaLnBrk="1" hangingPunct="1"/>
              <a:t>7</a:t>
            </a:fld>
            <a:endParaRPr lang="ja-JP" altLang="en-US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197" name="フッター プレースホルダ 4">
            <a:extLst>
              <a:ext uri="{FF2B5EF4-FFF2-40B4-BE49-F238E27FC236}">
                <a16:creationId xmlns:a16="http://schemas.microsoft.com/office/drawing/2014/main" id="{B2CDF1CC-A4D0-4DB9-89F6-FD03DA592CB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ja-JP" dirty="0"/>
              <a:t>Copyright(C) 2021 </a:t>
            </a:r>
            <a:r>
              <a:rPr lang="ja-JP" altLang="en-US" dirty="0"/>
              <a:t>○○○○○○</a:t>
            </a:r>
            <a:r>
              <a:rPr lang="en-US" altLang="ja-JP" dirty="0"/>
              <a:t>. All Rights Reserved.</a:t>
            </a:r>
            <a:endParaRPr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616</Words>
  <Application>Microsoft Office PowerPoint</Application>
  <PresentationFormat>A4 210 x 297 mm</PresentationFormat>
  <Paragraphs>123</Paragraphs>
  <Slides>7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2" baseType="lpstr">
      <vt:lpstr>ＭＳ Ｐゴシック</vt:lpstr>
      <vt:lpstr>Arial</vt:lpstr>
      <vt:lpstr>Calibri</vt:lpstr>
      <vt:lpstr>Times New Roman</vt:lpstr>
      <vt:lpstr>Office テーマ</vt:lpstr>
      <vt:lpstr>PowerPoint プレゼンテーション</vt:lpstr>
      <vt:lpstr>目次</vt:lpstr>
      <vt:lpstr>エグゼクティブサマリー</vt:lpstr>
      <vt:lpstr>事業コンセプト</vt:lpstr>
      <vt:lpstr>事業スケジュール</vt:lpstr>
      <vt:lpstr>財務計画</vt:lpstr>
      <vt:lpstr>現在までの経緯・実績・現状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簡易的な事業計画書のひな形テンプレートです。下記の内容の簡単な解説が盛り込まれています。_x000d_
_x000d_
・エグゼクティブサマリー_x000d_
・事業コンセプト_x000d_
・事業スケジュール_x000d_
・財務計画_x000d_
・経緯／実績／現状</dc:description>
  <cp:lastModifiedBy>tp</cp:lastModifiedBy>
  <cp:revision>7</cp:revision>
  <dcterms:created xsi:type="dcterms:W3CDTF">2009-02-13T08:21:57Z</dcterms:created>
  <dcterms:modified xsi:type="dcterms:W3CDTF">2021-08-09T11:13:26Z</dcterms:modified>
</cp:coreProperties>
</file>