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6" r:id="rId2"/>
    <p:sldId id="287" r:id="rId3"/>
    <p:sldId id="271" r:id="rId4"/>
    <p:sldId id="276" r:id="rId5"/>
    <p:sldId id="283" r:id="rId6"/>
    <p:sldId id="284" r:id="rId7"/>
    <p:sldId id="277" r:id="rId8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F71CA623-E91B-4B09-9E65-529A2244C899}"/>
    <pc:docChg chg="modSld">
      <pc:chgData name="鳴海 祐" userId="b1de848e6dad69f3" providerId="LiveId" clId="{F71CA623-E91B-4B09-9E65-529A2244C899}" dt="2021-08-09T11:13:24.023" v="7" actId="20577"/>
      <pc:docMkLst>
        <pc:docMk/>
      </pc:docMkLst>
      <pc:sldChg chg="modSp mod">
        <pc:chgData name="鳴海 祐" userId="b1de848e6dad69f3" providerId="LiveId" clId="{F71CA623-E91B-4B09-9E65-529A2244C899}" dt="2021-08-09T11:13:24.023" v="7" actId="20577"/>
        <pc:sldMkLst>
          <pc:docMk/>
          <pc:sldMk cId="0" sldId="286"/>
        </pc:sldMkLst>
        <pc:spChg chg="mod">
          <ac:chgData name="鳴海 祐" userId="b1de848e6dad69f3" providerId="LiveId" clId="{F71CA623-E91B-4B09-9E65-529A2244C899}" dt="2021-08-09T11:13:24.023" v="7" actId="20577"/>
          <ac:spMkLst>
            <pc:docMk/>
            <pc:sldMk cId="0" sldId="286"/>
            <ac:spMk id="13" creationId="{F2ADBB80-4ADF-42D9-B1A9-1CBD3207E9B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34CB2D7-70A3-4F4D-92EA-E61D2DEC31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E9EEF77-C44F-4335-B848-42AF51A4C8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09C4AE0-603F-445D-8AF6-A1689DB1A32D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8FE14C1-8544-4F1F-B62B-1EBCA0225E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F7F1610-B476-465D-861E-5AA20D0EA9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201A227-5B80-4053-A34E-9DDC081DD1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D3C7724-BDBD-4773-9C12-611EADB4E8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D327851-1628-43FC-920A-09038E4CD6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DDB0115-D3B2-42F1-9DBB-73EDF959749A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05B3ED7-2853-4E50-B66F-8C326D67B5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1AE9A8E-DA93-4A14-95C7-9E86932E6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99EF042-8CE0-438D-985D-E648AA9EC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C7073FD-2D8F-4F58-A51B-F63CD53D0D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A9FA80A-933C-4371-AF35-5EE4EA18BF4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 1">
            <a:extLst>
              <a:ext uri="{FF2B5EF4-FFF2-40B4-BE49-F238E27FC236}">
                <a16:creationId xmlns:a16="http://schemas.microsoft.com/office/drawing/2014/main" id="{3575B37B-D78F-45E9-A7E9-F94B235CB53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 2">
            <a:extLst>
              <a:ext uri="{FF2B5EF4-FFF2-40B4-BE49-F238E27FC236}">
                <a16:creationId xmlns:a16="http://schemas.microsoft.com/office/drawing/2014/main" id="{A100B3DE-770D-47FB-876A-4B13F8BFF2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7EDAA309-C95D-40DD-A7D9-6A82AB0A4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224F917-3AAA-440C-9854-7E2F87E4149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 1">
            <a:extLst>
              <a:ext uri="{FF2B5EF4-FFF2-40B4-BE49-F238E27FC236}">
                <a16:creationId xmlns:a16="http://schemas.microsoft.com/office/drawing/2014/main" id="{C5AD734D-F8FA-473E-B885-6C6F04FE202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ノート プレースホルダ 2">
            <a:extLst>
              <a:ext uri="{FF2B5EF4-FFF2-40B4-BE49-F238E27FC236}">
                <a16:creationId xmlns:a16="http://schemas.microsoft.com/office/drawing/2014/main" id="{8B2DA73D-6481-4EA5-9004-A7DB474038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E2AC73E8-797D-44B5-B634-2CEBDC33B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D7491F9-422D-40E4-9687-FC0BFDB391C3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>
            <a:extLst>
              <a:ext uri="{FF2B5EF4-FFF2-40B4-BE49-F238E27FC236}">
                <a16:creationId xmlns:a16="http://schemas.microsoft.com/office/drawing/2014/main" id="{5155DD94-8BAD-4A28-A0BB-DA94DA7E35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>
            <a:extLst>
              <a:ext uri="{FF2B5EF4-FFF2-40B4-BE49-F238E27FC236}">
                <a16:creationId xmlns:a16="http://schemas.microsoft.com/office/drawing/2014/main" id="{695AB9C5-FC1E-4C12-A04D-5FCC9B512E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A64010A7-7C95-4FA2-8EB2-F97F399B46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4BF18B1-C4D6-413F-B696-D57D33B58D23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 1">
            <a:extLst>
              <a:ext uri="{FF2B5EF4-FFF2-40B4-BE49-F238E27FC236}">
                <a16:creationId xmlns:a16="http://schemas.microsoft.com/office/drawing/2014/main" id="{1F2D2BCC-E339-4D16-B8DB-1EF2C1B295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ノート プレースホルダ 2">
            <a:extLst>
              <a:ext uri="{FF2B5EF4-FFF2-40B4-BE49-F238E27FC236}">
                <a16:creationId xmlns:a16="http://schemas.microsoft.com/office/drawing/2014/main" id="{7F0AD2E3-8519-4FE8-B532-11EB8DBA74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CED8B8CF-7466-4C16-B5A6-454D18835F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84FABAB-248C-4A57-86B1-F2539D4866AE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899716EC-835A-4AF8-A559-1C6C902C71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EE51111B-9F98-427C-A481-C3942AEABA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00AA6876-DB0D-4750-B590-47A9612323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ADF1068-E61E-44EF-A252-AC592A1F2D16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053A72F8-C2B0-4FFD-9881-041C0B3C5C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CAEBFA6B-6A39-4C60-9CD4-8EDC35CC6D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93BD3B96-2C33-4176-BA50-19391A1FE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8AFA5E4-E4E1-4171-AEE7-8A0C1565ECEC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13BE8A58-68E9-451D-882E-8A82C23822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8CBEC652-9078-474C-AD8F-7F01D559BF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4A356148-C653-46B5-997F-0A5B88D209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6DC5D04-EC21-4175-9F57-A1D3A063A699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4B4427F-390B-4110-95CD-3CD1DA5B6F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BEAE390-CE0D-45D0-8C4E-32B3AC0294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232B94-F5E3-4E53-820E-C8D488E492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386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A656DD0-45AD-46E8-92A7-05475B57F1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4705A54-79BD-405E-A3C7-2A0EEAF348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300F7-7AD5-4A70-B328-AC094425F2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2375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754A32A-E142-4AC6-AE41-70EA8473DC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991DFB3-99B0-4308-BB7D-2CC892CD60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21FA9C-D384-4F66-A14F-42261E46E9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329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C499235-B92C-4052-95C0-90917CE135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28A9C4D-1310-496B-B162-1746E202B8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4259D2-A8F0-453D-8DCC-D57B0104A6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789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610E004-2D88-4E96-85F1-3C3C880484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B4E5F0E-2903-4814-B4EA-311DBF3B87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9E3E38-5700-4DE9-A9FC-1CA728F4BE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1658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0599F4-BBF2-44FC-9F62-566809C6C7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4EF4B68-BEB0-46AD-9A27-459DF1E3E6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AC54BE-5959-4C32-BFE4-EBA1398706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152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98CB835C-A636-4F18-A081-B130C7BF89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4E60E414-D7E0-450B-8FD6-F83BC19FE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7D43D3-0FE5-4650-837B-F6B30BC44B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878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62B54A64-5675-4A06-9EF0-63A38FBD47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56E95C1-19F8-4EFD-BB30-65001BF84C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624A76-71E3-4B4C-940E-EBA02E8761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765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0E264BF6-1739-4E6E-AA1D-7FD6B6F84F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7C066056-6A21-45B7-8F54-D76F8209FD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D0D634-C6E6-4D47-AC85-E628F8EE19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6749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0026395-4D74-4275-BBD7-C414EBE0C4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6A7CDD-E8D3-401A-807A-5FD96670D9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F93B46-FED5-4CFA-92F6-DBFAAC039A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820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B670310-D92E-4A26-B0E8-DE86C5CCE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E461FD-B36F-4FB2-A7BB-7FDD6996F6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283EB3-E0D7-4B78-A60E-9BD2AFCCF5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715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9279F57A-839B-4167-AC4A-99445EA8E6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04021CEA-EC1D-403C-A365-42BFC7D5CC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CCB0BD39-724B-4727-B9E5-433D1FE7F1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D636D09F-D048-4089-9D6F-159EB88245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99E6A5-7DBC-41CF-8CB0-A7347433B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3845E1-30CE-41FD-86BF-BB96C6FB3A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26DE5D0E-B33C-4A83-A1AF-628EE4498C35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F4C69F10-E942-4A01-B309-3743E132BB9F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74C981AD-EDD1-44AD-AF01-51AB2DE1B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061624A4-AA1C-434F-8218-D07BB85F4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B76F176E-E333-4BE2-9550-083E3DC42D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3EB792A-3820-47BE-B6A2-A5D4FB34F04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500922B2-67EE-4799-8E04-6E01BA2FF2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3C89FAC-BE80-4D22-9AD2-7A1D5F99337D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CF8671-5BBB-4954-98EF-38294F5A39C2}"/>
              </a:ext>
            </a:extLst>
          </p:cNvPr>
          <p:cNvSpPr/>
          <p:nvPr/>
        </p:nvSpPr>
        <p:spPr>
          <a:xfrm>
            <a:off x="-14288" y="5429250"/>
            <a:ext cx="9932988" cy="14287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B3A23C30-CCA5-41A1-91A9-2A80A76C43E8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D6928490-0ACD-40D2-B28C-921AE47DF105}"/>
              </a:ext>
            </a:extLst>
          </p:cNvPr>
          <p:cNvSpPr txBox="1">
            <a:spLocks/>
          </p:cNvSpPr>
          <p:nvPr/>
        </p:nvSpPr>
        <p:spPr>
          <a:xfrm>
            <a:off x="79375" y="26431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事業計画書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F2ADBB80-4ADF-42D9-B1A9-1CBD3207E9B9}"/>
              </a:ext>
            </a:extLst>
          </p:cNvPr>
          <p:cNvSpPr txBox="1">
            <a:spLocks/>
          </p:cNvSpPr>
          <p:nvPr/>
        </p:nvSpPr>
        <p:spPr>
          <a:xfrm>
            <a:off x="2381250" y="5857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51A2B845-0590-4CAE-9C83-B1820DACAF4A}"/>
              </a:ext>
            </a:extLst>
          </p:cNvPr>
          <p:cNvSpPr txBox="1">
            <a:spLocks/>
          </p:cNvSpPr>
          <p:nvPr/>
        </p:nvSpPr>
        <p:spPr>
          <a:xfrm>
            <a:off x="8139113" y="142875"/>
            <a:ext cx="1385887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530AA6A-9327-4E40-B409-5B822093EC39}"/>
              </a:ext>
            </a:extLst>
          </p:cNvPr>
          <p:cNvSpPr/>
          <p:nvPr/>
        </p:nvSpPr>
        <p:spPr>
          <a:xfrm>
            <a:off x="-14288" y="5072063"/>
            <a:ext cx="9932988" cy="3571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0C064C31-BAFE-43C4-82E0-AFBD4B4E5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3CE933DF-F982-4133-ABCC-D0B66486A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928688"/>
            <a:ext cx="2151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1.</a:t>
            </a:r>
            <a:r>
              <a:rPr lang="ja-JP" altLang="en-US" sz="1600" b="1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2C25E38E-5D54-4239-9468-D43F3E931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1285875"/>
            <a:ext cx="2628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1-1. </a:t>
            </a:r>
            <a:r>
              <a:rPr lang="ja-JP" altLang="en-US" sz="1600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7" name="Rectangle 6">
            <a:extLst>
              <a:ext uri="{FF2B5EF4-FFF2-40B4-BE49-F238E27FC236}">
                <a16:creationId xmlns:a16="http://schemas.microsoft.com/office/drawing/2014/main" id="{D69C19FD-05FE-4DA2-862A-E15C6F237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78" name="Rectangle 8">
            <a:extLst>
              <a:ext uri="{FF2B5EF4-FFF2-40B4-BE49-F238E27FC236}">
                <a16:creationId xmlns:a16="http://schemas.microsoft.com/office/drawing/2014/main" id="{89549CB7-2D36-432B-BC7F-E78337F02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1866900"/>
            <a:ext cx="14684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2. </a:t>
            </a:r>
            <a:r>
              <a:rPr lang="ja-JP" altLang="en-US" sz="1600" b="1">
                <a:latin typeface="Calibri" panose="020F0502020204030204" pitchFamily="34" charset="0"/>
              </a:rPr>
              <a:t>事業コンセプト</a:t>
            </a:r>
          </a:p>
        </p:txBody>
      </p:sp>
      <p:sp>
        <p:nvSpPr>
          <p:cNvPr id="3079" name="Rectangle 9">
            <a:extLst>
              <a:ext uri="{FF2B5EF4-FFF2-40B4-BE49-F238E27FC236}">
                <a16:creationId xmlns:a16="http://schemas.microsoft.com/office/drawing/2014/main" id="{D2EC5812-EBE6-4FB6-8A4B-B00B930E5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2238375"/>
            <a:ext cx="22098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2-1. </a:t>
            </a:r>
            <a:r>
              <a:rPr lang="ja-JP" altLang="en-US" sz="1600">
                <a:latin typeface="Calibri" panose="020F0502020204030204" pitchFamily="34" charset="0"/>
              </a:rPr>
              <a:t>新規性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2-2. </a:t>
            </a:r>
            <a:r>
              <a:rPr lang="ja-JP" altLang="en-US" sz="1600">
                <a:latin typeface="Calibri" panose="020F0502020204030204" pitchFamily="34" charset="0"/>
              </a:rPr>
              <a:t>実現性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2-3. </a:t>
            </a:r>
            <a:r>
              <a:rPr lang="ja-JP" altLang="en-US" sz="1600">
                <a:latin typeface="Calibri" panose="020F0502020204030204" pitchFamily="34" charset="0"/>
              </a:rPr>
              <a:t>競合性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2-4. </a:t>
            </a:r>
            <a:r>
              <a:rPr lang="ja-JP" altLang="en-US" sz="1600">
                <a:latin typeface="Calibri" panose="020F0502020204030204" pitchFamily="34" charset="0"/>
              </a:rPr>
              <a:t>市場性・成長性</a:t>
            </a: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0" name="Rectangle 10">
            <a:extLst>
              <a:ext uri="{FF2B5EF4-FFF2-40B4-BE49-F238E27FC236}">
                <a16:creationId xmlns:a16="http://schemas.microsoft.com/office/drawing/2014/main" id="{2F3A1567-ED19-42BB-9BAA-7633CF373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222408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81" name="Rectangle 12">
            <a:extLst>
              <a:ext uri="{FF2B5EF4-FFF2-40B4-BE49-F238E27FC236}">
                <a16:creationId xmlns:a16="http://schemas.microsoft.com/office/drawing/2014/main" id="{E9359A63-0F23-4BB1-A42C-A7C4AC486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883025"/>
            <a:ext cx="17573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3. </a:t>
            </a:r>
            <a:r>
              <a:rPr lang="ja-JP" altLang="en-US" sz="1600" b="1">
                <a:latin typeface="Calibri" panose="020F0502020204030204" pitchFamily="34" charset="0"/>
              </a:rPr>
              <a:t>事業スケジュール</a:t>
            </a:r>
          </a:p>
        </p:txBody>
      </p:sp>
      <p:sp>
        <p:nvSpPr>
          <p:cNvPr id="3082" name="Rectangle 13">
            <a:extLst>
              <a:ext uri="{FF2B5EF4-FFF2-40B4-BE49-F238E27FC236}">
                <a16:creationId xmlns:a16="http://schemas.microsoft.com/office/drawing/2014/main" id="{5D0A9680-09C7-475F-ABA4-011E910F4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4254500"/>
            <a:ext cx="2209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3-1. </a:t>
            </a:r>
            <a:r>
              <a:rPr lang="ja-JP" altLang="en-US" sz="1600">
                <a:latin typeface="Calibri" panose="020F0502020204030204" pitchFamily="34" charset="0"/>
              </a:rPr>
              <a:t>販売活動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3-2. </a:t>
            </a:r>
            <a:r>
              <a:rPr lang="ja-JP" altLang="en-US" sz="1600">
                <a:latin typeface="Calibri" panose="020F0502020204030204" pitchFamily="34" charset="0"/>
              </a:rPr>
              <a:t>購買活動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3-3. </a:t>
            </a:r>
            <a:r>
              <a:rPr lang="ja-JP" altLang="en-US" sz="1600">
                <a:latin typeface="Calibri" panose="020F0502020204030204" pitchFamily="34" charset="0"/>
              </a:rPr>
              <a:t>生産活動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3-4. </a:t>
            </a:r>
            <a:r>
              <a:rPr lang="ja-JP" altLang="en-US" sz="1600">
                <a:latin typeface="Calibri" panose="020F0502020204030204" pitchFamily="34" charset="0"/>
              </a:rPr>
              <a:t>設備投資計画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3-5. </a:t>
            </a:r>
            <a:r>
              <a:rPr lang="ja-JP" altLang="en-US" sz="1600">
                <a:latin typeface="Calibri" panose="020F0502020204030204" pitchFamily="34" charset="0"/>
              </a:rPr>
              <a:t>人員計画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3-6. </a:t>
            </a:r>
            <a:r>
              <a:rPr lang="ja-JP" altLang="en-US" sz="1600">
                <a:latin typeface="Calibri" panose="020F0502020204030204" pitchFamily="34" charset="0"/>
              </a:rPr>
              <a:t>研究開発活動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3" name="Rectangle 14">
            <a:extLst>
              <a:ext uri="{FF2B5EF4-FFF2-40B4-BE49-F238E27FC236}">
                <a16:creationId xmlns:a16="http://schemas.microsoft.com/office/drawing/2014/main" id="{F86639E4-5DBE-44E6-AE82-88ECF4562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4240213"/>
            <a:ext cx="7112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B64F9C87-4F84-4E05-AAFA-51A9352866CE}"/>
              </a:ext>
            </a:extLst>
          </p:cNvPr>
          <p:cNvCxnSpPr/>
          <p:nvPr/>
        </p:nvCxnSpPr>
        <p:spPr>
          <a:xfrm flipV="1">
            <a:off x="646113" y="1214438"/>
            <a:ext cx="3509962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CEAEDF89-861B-4739-AA17-EC36E86440A2}"/>
              </a:ext>
            </a:extLst>
          </p:cNvPr>
          <p:cNvCxnSpPr/>
          <p:nvPr/>
        </p:nvCxnSpPr>
        <p:spPr>
          <a:xfrm flipV="1">
            <a:off x="666750" y="2170113"/>
            <a:ext cx="350996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2468734-0EA3-43E1-919F-5CD4C350F8E9}"/>
              </a:ext>
            </a:extLst>
          </p:cNvPr>
          <p:cNvCxnSpPr/>
          <p:nvPr/>
        </p:nvCxnSpPr>
        <p:spPr>
          <a:xfrm flipV="1">
            <a:off x="666750" y="4186238"/>
            <a:ext cx="3509963" cy="31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7" name="Rectangle 4">
            <a:extLst>
              <a:ext uri="{FF2B5EF4-FFF2-40B4-BE49-F238E27FC236}">
                <a16:creationId xmlns:a16="http://schemas.microsoft.com/office/drawing/2014/main" id="{933B5EC8-35E7-4297-934F-49661EE41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928688"/>
            <a:ext cx="1031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4. </a:t>
            </a:r>
            <a:r>
              <a:rPr lang="ja-JP" altLang="en-US" sz="1600" b="1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8" name="Rectangle 5">
            <a:extLst>
              <a:ext uri="{FF2B5EF4-FFF2-40B4-BE49-F238E27FC236}">
                <a16:creationId xmlns:a16="http://schemas.microsoft.com/office/drawing/2014/main" id="{25BF68BE-7C7B-4206-B4B8-E6EF52F6F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4-1. </a:t>
            </a:r>
            <a:r>
              <a:rPr lang="ja-JP" altLang="en-US" sz="1600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9" name="Rectangle 6">
            <a:extLst>
              <a:ext uri="{FF2B5EF4-FFF2-40B4-BE49-F238E27FC236}">
                <a16:creationId xmlns:a16="http://schemas.microsoft.com/office/drawing/2014/main" id="{EF04EC74-6FEE-4258-B039-EB97261C6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CA17FC80-9337-4D57-A29C-9737F7070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1785938"/>
            <a:ext cx="2579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ja-JP" sz="1600" b="1" dirty="0">
                <a:latin typeface="+mj-ea"/>
                <a:ea typeface="+mj-ea"/>
              </a:rPr>
              <a:t>5.</a:t>
            </a:r>
            <a:r>
              <a:rPr lang="ja-JP" altLang="en-US" sz="1600" b="1" dirty="0">
                <a:latin typeface="+mj-ea"/>
                <a:ea typeface="+mj-ea"/>
              </a:rPr>
              <a:t>現在までの経緯・実績・現状</a:t>
            </a:r>
            <a:endParaRPr lang="en-US" altLang="ja-JP" sz="1600" b="1" dirty="0">
              <a:latin typeface="+mj-ea"/>
              <a:ea typeface="+mj-ea"/>
            </a:endParaRPr>
          </a:p>
        </p:txBody>
      </p:sp>
      <p:sp>
        <p:nvSpPr>
          <p:cNvPr id="3091" name="Rectangle 9">
            <a:extLst>
              <a:ext uri="{FF2B5EF4-FFF2-40B4-BE49-F238E27FC236}">
                <a16:creationId xmlns:a16="http://schemas.microsoft.com/office/drawing/2014/main" id="{3709A4E0-6362-49B1-B124-A664FA73E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215741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5-1. </a:t>
            </a:r>
            <a:r>
              <a:rPr lang="ja-JP" altLang="en-US" sz="1600">
                <a:latin typeface="Calibri" panose="020F0502020204030204" pitchFamily="34" charset="0"/>
              </a:rPr>
              <a:t>経緯・実績状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5-2. </a:t>
            </a:r>
            <a:r>
              <a:rPr lang="ja-JP" altLang="en-US" sz="1600">
                <a:latin typeface="Calibri" panose="020F0502020204030204" pitchFamily="34" charset="0"/>
              </a:rPr>
              <a:t>現状</a:t>
            </a:r>
          </a:p>
        </p:txBody>
      </p:sp>
      <p:sp>
        <p:nvSpPr>
          <p:cNvPr id="3092" name="Rectangle 10">
            <a:extLst>
              <a:ext uri="{FF2B5EF4-FFF2-40B4-BE49-F238E27FC236}">
                <a16:creationId xmlns:a16="http://schemas.microsoft.com/office/drawing/2014/main" id="{F5A30202-5FE9-4654-B00C-C04B81759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214312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83FBC101-BE5F-42C2-9309-D4BE68FED8C5}"/>
              </a:ext>
            </a:extLst>
          </p:cNvPr>
          <p:cNvCxnSpPr/>
          <p:nvPr/>
        </p:nvCxnSpPr>
        <p:spPr>
          <a:xfrm flipV="1">
            <a:off x="5003800" y="1214438"/>
            <a:ext cx="3509963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9E114F59-0990-491D-ACE3-68D39C827248}"/>
              </a:ext>
            </a:extLst>
          </p:cNvPr>
          <p:cNvCxnSpPr/>
          <p:nvPr/>
        </p:nvCxnSpPr>
        <p:spPr>
          <a:xfrm flipV="1">
            <a:off x="5024438" y="2089150"/>
            <a:ext cx="350996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0B4A6618-80DF-42B5-A6CD-786EE837D2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9963AA9-08FD-42F2-ABB6-FDA02C02B3C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181610D9-D44A-4A3B-B17C-AD1F872028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0A904DE1-64BC-4695-9CA8-6A1CD154E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4099" name="コンテンツ プレースホルダ 2">
            <a:extLst>
              <a:ext uri="{FF2B5EF4-FFF2-40B4-BE49-F238E27FC236}">
                <a16:creationId xmlns:a16="http://schemas.microsoft.com/office/drawing/2014/main" id="{33C05EA4-2C4E-482B-965E-9935C1F36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エグゼクティブサマリー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事業計画書の内容を</a:t>
            </a:r>
            <a:r>
              <a:rPr lang="en-US" altLang="ja-JP" sz="1600"/>
              <a:t>1</a:t>
            </a:r>
            <a:r>
              <a:rPr lang="ja-JP" altLang="en-US" sz="1600"/>
              <a:t>枚にまとめたもので、このビジネスの成功要因を１枚にまとめたものです。 事業計画書の中で最も重要なページなので、魅力的になるよう心がけましょう。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財務計画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上記</a:t>
            </a:r>
            <a:r>
              <a:rPr lang="en-US" altLang="ja-JP" sz="1600"/>
              <a:t>3</a:t>
            </a:r>
            <a:r>
              <a:rPr lang="ja-JP" altLang="en-US" sz="1600"/>
              <a:t>項目のポイントをできるだけ１枚にまとめて記載してください。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C67141F-BF7B-42D0-A8AF-FB8978700C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46BDD7-FF79-47FB-9317-82F2C181641E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47A11451-9D58-40E9-A862-6ABE2EA0DD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D711166B-2B4E-4A98-B2B3-F6EEB0BEC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事業コンセプト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B6152ACD-29A7-46B2-A40F-6C0C6F5DB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/>
            <a:r>
              <a:rPr lang="ja-JP" altLang="en-US" sz="1600"/>
              <a:t>何（価値・ベネフィット）を、誰（ターゲット）に対して、どのように（仕組み）提供するのかを、新規性、実現性、競合性、市場性・成長性という観点から、事業の魅力、儲かるポイント、リスク等を読み手が把握しやすい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新規性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実現性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競合性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市場性・成長性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B2BB48D-ED6D-4256-AFDA-2D34F959EF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B4F31BB-C60A-4C6F-9462-873EF7FD80E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DF154294-F535-4014-9F5F-F6DF8E760E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2622D02B-6D23-4BF7-A2E8-C7D6B169C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事業スケジュール</a:t>
            </a:r>
          </a:p>
        </p:txBody>
      </p:sp>
      <p:sp>
        <p:nvSpPr>
          <p:cNvPr id="6147" name="コンテンツ プレースホルダ 2">
            <a:extLst>
              <a:ext uri="{FF2B5EF4-FFF2-40B4-BE49-F238E27FC236}">
                <a16:creationId xmlns:a16="http://schemas.microsoft.com/office/drawing/2014/main" id="{66C3159F-E16D-4F0B-9C46-D5B64490E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/>
            <a:r>
              <a:rPr lang="ja-JP" altLang="en-US" sz="1600"/>
              <a:t>事業を推進していく上で必要な各活動のスケジュールが具体的に計画されており、かつそれが実現可能なのかを判断できるように記載してください。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販売活動</a:t>
            </a:r>
            <a:endParaRPr lang="en-US" altLang="ja-JP" sz="1600"/>
          </a:p>
          <a:p>
            <a:pPr lvl="1"/>
            <a:r>
              <a:rPr lang="ja-JP" altLang="en-US" sz="1600"/>
              <a:t>購買（仕入）活動</a:t>
            </a:r>
            <a:endParaRPr lang="en-US" altLang="ja-JP" sz="1600"/>
          </a:p>
          <a:p>
            <a:pPr lvl="1"/>
            <a:r>
              <a:rPr lang="ja-JP" altLang="en-US" sz="1600"/>
              <a:t>生産活動</a:t>
            </a:r>
            <a:endParaRPr lang="en-US" altLang="ja-JP" sz="1600"/>
          </a:p>
          <a:p>
            <a:pPr lvl="1"/>
            <a:r>
              <a:rPr lang="ja-JP" altLang="en-US" sz="1600"/>
              <a:t>設備投資計画</a:t>
            </a:r>
            <a:endParaRPr lang="en-US" altLang="ja-JP" sz="1600"/>
          </a:p>
          <a:p>
            <a:pPr lvl="1"/>
            <a:r>
              <a:rPr lang="ja-JP" altLang="en-US" sz="1600"/>
              <a:t>人員計画</a:t>
            </a:r>
            <a:endParaRPr lang="en-US" altLang="ja-JP" sz="1600"/>
          </a:p>
          <a:p>
            <a:pPr lvl="1"/>
            <a:r>
              <a:rPr lang="ja-JP" altLang="en-US" sz="1600"/>
              <a:t>研究開発活動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49E3703-9770-45A8-AEC8-3117E9DFC7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04BD3E5-9867-42CD-AF94-D44CF92BED0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150A6EBA-1D1D-444B-AB39-3D1477FE7D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BD31063B-2D26-49A4-9C6D-14A840244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財務計画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80A8E676-00FD-4C84-9338-0B63A81F4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財務計画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>
                <a:latin typeface="+mn-ea"/>
              </a:rPr>
              <a:t>「利益計画」及び「資金計画」を、表やグラフを交えて</a:t>
            </a:r>
            <a:r>
              <a:rPr lang="ja-JP" altLang="en-US" sz="1600" dirty="0"/>
              <a:t>視覚的に成長角度を認識しやすいよう作成してください。事業の将来像を把握しやすく作成するのがポイントです。</a:t>
            </a:r>
            <a:endParaRPr lang="en-US" altLang="ja-JP" sz="1600" dirty="0">
              <a:latin typeface="+mn-ea"/>
            </a:endParaRPr>
          </a:p>
          <a:p>
            <a:pPr lvl="1">
              <a:buFont typeface="Arial" charset="0"/>
              <a:buChar char="–"/>
              <a:defRPr/>
            </a:pPr>
            <a:endParaRPr lang="en-US" altLang="ja-JP" sz="1600" dirty="0">
              <a:latin typeface="+mn-ea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必要な項目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事業別の売上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原価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売上総利益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販売管理費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営業外・特別収支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法人税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当期純利益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en-US" altLang="ja-JP" sz="1600" dirty="0"/>
              <a:t>KPI</a:t>
            </a:r>
            <a:r>
              <a:rPr lang="ja-JP" altLang="en-US" sz="1600" dirty="0"/>
              <a:t>（</a:t>
            </a:r>
            <a:r>
              <a:rPr lang="zh-TW" altLang="en-US" sz="1600" dirty="0"/>
              <a:t>重要業績指標</a:t>
            </a:r>
            <a:r>
              <a:rPr lang="ja-JP" altLang="en-US" sz="1600" dirty="0"/>
              <a:t>）</a:t>
            </a:r>
            <a:endParaRPr lang="en-US" altLang="ja-JP" sz="1600" dirty="0" err="1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投資キャッシュフロー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財務キャッシュフロー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r>
              <a:rPr lang="ja-JP" altLang="en-US" sz="1600" dirty="0"/>
              <a:t>目安：</a:t>
            </a:r>
            <a:r>
              <a:rPr lang="en-US" altLang="ja-JP" sz="1600" dirty="0"/>
              <a:t>2</a:t>
            </a:r>
            <a:r>
              <a:rPr lang="ja-JP" altLang="en-US" sz="1600" dirty="0"/>
              <a:t>枚～</a:t>
            </a:r>
            <a:r>
              <a:rPr lang="en-US" altLang="ja-JP" sz="1600" dirty="0"/>
              <a:t>3</a:t>
            </a:r>
            <a:r>
              <a:rPr lang="ja-JP" altLang="en-US" sz="1600" dirty="0"/>
              <a:t>枚程度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endParaRPr lang="en-US" altLang="ja-JP" sz="1600" dirty="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433C54A-95FF-4AC3-A2E7-46ECBBE020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B48DD30-E59A-4387-9A56-6EA7E9EDA21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1D6C2535-4E7C-4186-98E8-F530A0478D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EB1397FF-9572-4EC6-B61E-6000EA42E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現在までの経緯・実績・現状</a:t>
            </a:r>
          </a:p>
        </p:txBody>
      </p:sp>
      <p:sp>
        <p:nvSpPr>
          <p:cNvPr id="8195" name="コンテンツ プレースホルダ 2">
            <a:extLst>
              <a:ext uri="{FF2B5EF4-FFF2-40B4-BE49-F238E27FC236}">
                <a16:creationId xmlns:a16="http://schemas.microsoft.com/office/drawing/2014/main" id="{179B31CD-A81F-4E25-8D81-92F0701B3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1600"/>
              <a:t>現在までの経緯・実績・現状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事業開始から現在までの経緯及び過去の実績、現状について記載して下さい。企業の資質、永続性等を高評価してもらえるよう作成してください。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  <a:p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</a:t>
            </a:r>
            <a:endParaRPr lang="en-US" altLang="ja-JP" sz="1600"/>
          </a:p>
          <a:p>
            <a:pPr lvl="1"/>
            <a:r>
              <a:rPr lang="ja-JP" altLang="en-US" sz="1600"/>
              <a:t>過去の実績</a:t>
            </a:r>
            <a:endParaRPr lang="en-US" altLang="ja-JP" sz="1600"/>
          </a:p>
          <a:p>
            <a:pPr lvl="1"/>
            <a:r>
              <a:rPr lang="ja-JP" altLang="en-US" sz="1600"/>
              <a:t>現状の執行体制など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必要に応じて資料を添付して下さい。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C298B34-BBEC-4FDE-A065-EFF618B4D6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4475BCD-682B-441F-8D2E-C853AE8BF5E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B2CDF1CC-A4D0-4DB9-89F6-FD03DA592C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616</Words>
  <Application>Microsoft Office PowerPoint</Application>
  <PresentationFormat>A4 210 x 297 mm</PresentationFormat>
  <Paragraphs>123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目次</vt:lpstr>
      <vt:lpstr>エグゼクティブサマリー</vt:lpstr>
      <vt:lpstr>事業コンセプト</vt:lpstr>
      <vt:lpstr>事業スケジュール</vt:lpstr>
      <vt:lpstr>財務計画</vt:lpstr>
      <vt:lpstr>現在までの経緯・実績・現状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簡易的な事業計画書のひな形テンプレートです。下記の内容の簡単な解説が盛り込まれています。_x000d_
_x000d_
・エグゼクティブサマリー_x000d_
・事業コンセプト_x000d_
・事業スケジュール_x000d_
・財務計画_x000d_
・経緯／実績／現状</dc:description>
  <cp:lastModifiedBy>tp</cp:lastModifiedBy>
  <cp:revision>7</cp:revision>
  <dcterms:created xsi:type="dcterms:W3CDTF">2009-02-13T08:21:57Z</dcterms:created>
  <dcterms:modified xsi:type="dcterms:W3CDTF">2021-08-09T11:13:26Z</dcterms:modified>
</cp:coreProperties>
</file>