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86" r:id="rId2"/>
    <p:sldId id="287" r:id="rId3"/>
    <p:sldId id="271" r:id="rId4"/>
    <p:sldId id="276" r:id="rId5"/>
    <p:sldId id="283" r:id="rId6"/>
    <p:sldId id="284" r:id="rId7"/>
    <p:sldId id="277" r:id="rId8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0066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306" y="6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鳴海 祐" userId="b1de848e6dad69f3" providerId="LiveId" clId="{9D67E1FC-E988-4A08-B4B4-1FB3DD030C03}"/>
    <pc:docChg chg="modSld">
      <pc:chgData name="鳴海 祐" userId="b1de848e6dad69f3" providerId="LiveId" clId="{9D67E1FC-E988-4A08-B4B4-1FB3DD030C03}" dt="2021-08-09T11:13:02.318" v="7" actId="20577"/>
      <pc:docMkLst>
        <pc:docMk/>
      </pc:docMkLst>
      <pc:sldChg chg="modSp mod">
        <pc:chgData name="鳴海 祐" userId="b1de848e6dad69f3" providerId="LiveId" clId="{9D67E1FC-E988-4A08-B4B4-1FB3DD030C03}" dt="2021-08-09T11:13:02.318" v="7" actId="20577"/>
        <pc:sldMkLst>
          <pc:docMk/>
          <pc:sldMk cId="0" sldId="286"/>
        </pc:sldMkLst>
        <pc:spChg chg="mod">
          <ac:chgData name="鳴海 祐" userId="b1de848e6dad69f3" providerId="LiveId" clId="{9D67E1FC-E988-4A08-B4B4-1FB3DD030C03}" dt="2021-08-09T11:13:02.318" v="7" actId="20577"/>
          <ac:spMkLst>
            <pc:docMk/>
            <pc:sldMk cId="0" sldId="286"/>
            <ac:spMk id="13" creationId="{6CBCE687-D7D6-40DA-9596-A744189ABD0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C05AED75-C679-43A8-89DD-1EFE6BC3A7C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C2DEED4C-83ED-4E28-9211-786A31CBBFA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6DEF4FF2-9EFC-40A4-8525-E3AAE5DE3737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C9C249CC-7402-4552-AA8C-794A0418647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1AB036BA-4011-4FB5-AF0D-D79B2A2FB5E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56E6CAED-0F94-4CD4-81EE-3B21DCBED12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75CDE422-D803-4880-8CF3-387E55D0025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435A2AF2-8F8B-4319-AB02-E750F572578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089040CE-AE40-4206-9455-5DDE5E0B6CD4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106E4939-C252-4382-AB00-0F6065DE88A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C65D3EE9-4FB4-461D-80C4-3114E788C2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A0768B1B-DE10-4272-A8D6-39251470A03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EAA9E2E1-865C-4570-8659-5748356AC3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74192040-D8CD-40BE-837A-F95B476A2340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スライド イメージ プレースホルダ 1">
            <a:extLst>
              <a:ext uri="{FF2B5EF4-FFF2-40B4-BE49-F238E27FC236}">
                <a16:creationId xmlns:a16="http://schemas.microsoft.com/office/drawing/2014/main" id="{E072DD52-222B-4742-8344-50270C50B3D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ノート プレースホルダ 2">
            <a:extLst>
              <a:ext uri="{FF2B5EF4-FFF2-40B4-BE49-F238E27FC236}">
                <a16:creationId xmlns:a16="http://schemas.microsoft.com/office/drawing/2014/main" id="{85DF9E31-C1AB-4FD3-B1FF-BF36F24A1D3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1268" name="スライド番号プレースホルダ 3">
            <a:extLst>
              <a:ext uri="{FF2B5EF4-FFF2-40B4-BE49-F238E27FC236}">
                <a16:creationId xmlns:a16="http://schemas.microsoft.com/office/drawing/2014/main" id="{7FC40D53-4157-403C-A106-B46C67C154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0DE49601-ECF5-437D-86AF-42CF086C77F3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スライド イメージ プレースホルダ 1">
            <a:extLst>
              <a:ext uri="{FF2B5EF4-FFF2-40B4-BE49-F238E27FC236}">
                <a16:creationId xmlns:a16="http://schemas.microsoft.com/office/drawing/2014/main" id="{746E193C-37AB-43F1-9EAB-D23DDB7398A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ノート プレースホルダ 2">
            <a:extLst>
              <a:ext uri="{FF2B5EF4-FFF2-40B4-BE49-F238E27FC236}">
                <a16:creationId xmlns:a16="http://schemas.microsoft.com/office/drawing/2014/main" id="{9D0D468C-0187-4A6C-B168-F998F6E4348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2292" name="スライド番号プレースホルダ 3">
            <a:extLst>
              <a:ext uri="{FF2B5EF4-FFF2-40B4-BE49-F238E27FC236}">
                <a16:creationId xmlns:a16="http://schemas.microsoft.com/office/drawing/2014/main" id="{70368E68-636F-47A1-902D-589F08C87F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C8B1E92F-3873-4EFF-AFFA-0FCB1A318123}" type="slidenum">
              <a:rPr lang="ja-JP" altLang="en-US">
                <a:latin typeface="Calibri" panose="020F0502020204030204" pitchFamily="34" charset="0"/>
              </a:rPr>
              <a:pPr eaLnBrk="1" hangingPunct="1"/>
              <a:t>2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スライド イメージ プレースホルダ 1">
            <a:extLst>
              <a:ext uri="{FF2B5EF4-FFF2-40B4-BE49-F238E27FC236}">
                <a16:creationId xmlns:a16="http://schemas.microsoft.com/office/drawing/2014/main" id="{832CF771-5D74-4E43-A503-C1A354EBE70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ノート プレースホルダ 2">
            <a:extLst>
              <a:ext uri="{FF2B5EF4-FFF2-40B4-BE49-F238E27FC236}">
                <a16:creationId xmlns:a16="http://schemas.microsoft.com/office/drawing/2014/main" id="{D37931C0-2B83-476D-B8E3-99A0E79C8B1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6388" name="スライド番号プレースホルダ 3">
            <a:extLst>
              <a:ext uri="{FF2B5EF4-FFF2-40B4-BE49-F238E27FC236}">
                <a16:creationId xmlns:a16="http://schemas.microsoft.com/office/drawing/2014/main" id="{C17C3E9E-ECC6-4CD1-B414-43285F46A9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374397B2-088B-4DDB-B5E1-82A9EF123EC3}" type="slidenum">
              <a:rPr lang="ja-JP" altLang="en-US">
                <a:latin typeface="Calibri" panose="020F0502020204030204" pitchFamily="34" charset="0"/>
              </a:rPr>
              <a:pPr eaLnBrk="1" hangingPunct="1"/>
              <a:t>3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スライド イメージ プレースホルダ 1">
            <a:extLst>
              <a:ext uri="{FF2B5EF4-FFF2-40B4-BE49-F238E27FC236}">
                <a16:creationId xmlns:a16="http://schemas.microsoft.com/office/drawing/2014/main" id="{EFFBC379-FFCE-4A3F-A68B-C527BC031F8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ノート プレースホルダ 2">
            <a:extLst>
              <a:ext uri="{FF2B5EF4-FFF2-40B4-BE49-F238E27FC236}">
                <a16:creationId xmlns:a16="http://schemas.microsoft.com/office/drawing/2014/main" id="{D21AFC21-56DF-49D1-BEB8-22E37E74113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6388" name="スライド番号プレースホルダ 3">
            <a:extLst>
              <a:ext uri="{FF2B5EF4-FFF2-40B4-BE49-F238E27FC236}">
                <a16:creationId xmlns:a16="http://schemas.microsoft.com/office/drawing/2014/main" id="{11A511C0-B022-4890-9AA4-A408AB0E4B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69FFCCF-78EA-4095-99ED-29AD9C44E35D}" type="slidenum">
              <a:rPr lang="ja-JP" altLang="en-US">
                <a:latin typeface="Calibri" panose="020F0502020204030204" pitchFamily="34" charset="0"/>
              </a:rPr>
              <a:pPr eaLnBrk="1" hangingPunct="1"/>
              <a:t>4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スライド イメージ プレースホルダ 1">
            <a:extLst>
              <a:ext uri="{FF2B5EF4-FFF2-40B4-BE49-F238E27FC236}">
                <a16:creationId xmlns:a16="http://schemas.microsoft.com/office/drawing/2014/main" id="{3F4F884B-DE1C-46D0-BE61-E6C28A9D5DC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ノート プレースホルダ 2">
            <a:extLst>
              <a:ext uri="{FF2B5EF4-FFF2-40B4-BE49-F238E27FC236}">
                <a16:creationId xmlns:a16="http://schemas.microsoft.com/office/drawing/2014/main" id="{8143C68F-849A-4C79-9D00-E276643FDD5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6388" name="スライド番号プレースホルダ 3">
            <a:extLst>
              <a:ext uri="{FF2B5EF4-FFF2-40B4-BE49-F238E27FC236}">
                <a16:creationId xmlns:a16="http://schemas.microsoft.com/office/drawing/2014/main" id="{36434B5F-64DF-4848-9613-0CDFDDC0F8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B2E504E6-FF95-4730-8DAF-F73772E4A9E0}" type="slidenum">
              <a:rPr lang="ja-JP" altLang="en-US">
                <a:latin typeface="Calibri" panose="020F0502020204030204" pitchFamily="34" charset="0"/>
              </a:rPr>
              <a:pPr eaLnBrk="1" hangingPunct="1"/>
              <a:t>5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スライド イメージ プレースホルダ 1">
            <a:extLst>
              <a:ext uri="{FF2B5EF4-FFF2-40B4-BE49-F238E27FC236}">
                <a16:creationId xmlns:a16="http://schemas.microsoft.com/office/drawing/2014/main" id="{F4EBF60B-8600-4954-B7BA-C9447A8A673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ノート プレースホルダ 2">
            <a:extLst>
              <a:ext uri="{FF2B5EF4-FFF2-40B4-BE49-F238E27FC236}">
                <a16:creationId xmlns:a16="http://schemas.microsoft.com/office/drawing/2014/main" id="{F450C9A5-796D-49CF-B345-E53A8FBBD4C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6388" name="スライド番号プレースホルダ 3">
            <a:extLst>
              <a:ext uri="{FF2B5EF4-FFF2-40B4-BE49-F238E27FC236}">
                <a16:creationId xmlns:a16="http://schemas.microsoft.com/office/drawing/2014/main" id="{54918411-6DFB-47DF-915B-4FE541413F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2CCCA27-0799-4A4B-8169-02AF3402D0D0}" type="slidenum">
              <a:rPr lang="ja-JP" altLang="en-US">
                <a:latin typeface="Calibri" panose="020F0502020204030204" pitchFamily="34" charset="0"/>
              </a:rPr>
              <a:pPr eaLnBrk="1" hangingPunct="1"/>
              <a:t>6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スライド イメージ プレースホルダ 1">
            <a:extLst>
              <a:ext uri="{FF2B5EF4-FFF2-40B4-BE49-F238E27FC236}">
                <a16:creationId xmlns:a16="http://schemas.microsoft.com/office/drawing/2014/main" id="{BBF88005-59BA-450A-AC1B-D1AA9BB421F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ノート プレースホルダ 2">
            <a:extLst>
              <a:ext uri="{FF2B5EF4-FFF2-40B4-BE49-F238E27FC236}">
                <a16:creationId xmlns:a16="http://schemas.microsoft.com/office/drawing/2014/main" id="{49853580-7954-453A-878C-DDEC85988F2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6388" name="スライド番号プレースホルダ 3">
            <a:extLst>
              <a:ext uri="{FF2B5EF4-FFF2-40B4-BE49-F238E27FC236}">
                <a16:creationId xmlns:a16="http://schemas.microsoft.com/office/drawing/2014/main" id="{43CF2EA7-2B3D-4168-BA3E-C4ADF148D8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92C7CC2-94B1-4A87-BA97-5BEDCAF8A7BA}" type="slidenum">
              <a:rPr lang="ja-JP" altLang="en-US">
                <a:latin typeface="Calibri" panose="020F0502020204030204" pitchFamily="34" charset="0"/>
              </a:rPr>
              <a:pPr eaLnBrk="1" hangingPunct="1"/>
              <a:t>7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1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DCBB4676-5C1B-4497-92F9-2452429768A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E2FC9280-88D4-46F9-B42C-755B053967F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264A7F0-5146-453F-AD16-F0005A88EFD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03945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43BB250C-B84E-4CDF-85C3-F29A13CECE0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416FD41C-E06E-40D9-A872-12912432DC1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8377393-BB92-4700-BF65-2043ED4B0BA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67519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1" y="274641"/>
            <a:ext cx="6521451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FEFD6F66-36F2-4C94-ACE4-3BA516B5CD7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CF66EA2D-979E-440F-8601-AC5C1890CAC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5FF83-8250-481C-8DA5-3CB363BD12D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20363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4D0F5C34-D28A-4386-9885-E00FB12F564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E91DD979-68FE-4D86-9C33-0C527085A25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47865EB-4CEA-4047-ACCB-2446E478DB5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15232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7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7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814C5DED-C647-45AD-8D6E-073FF90EBC4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82DC8465-C04E-49B2-A56D-A1FB9EB78B6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05D83A3-ACD5-46F1-AC59-D683D562FCE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88711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1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49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58C7F03-E765-45F4-A64B-86D07009262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B75CE28-A2D2-4C18-9189-57F3E246E01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1B99082-4882-4A28-8A86-0234B0AAF00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09037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299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299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DD7CA3BB-63A7-4736-9C04-9983B3975A8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47E23FB7-386C-47BF-9788-892126451D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F9FEED9-746D-4772-959B-7E74673E4E5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39815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906CB5A7-57F3-448E-A2C3-DD284478D1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F4EF189B-740E-4271-BFB6-B4EBD28FED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5C34C1-C9DD-4158-8322-3CD9B78AE37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64973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4">
            <a:extLst>
              <a:ext uri="{FF2B5EF4-FFF2-40B4-BE49-F238E27FC236}">
                <a16:creationId xmlns:a16="http://schemas.microsoft.com/office/drawing/2014/main" id="{33641ADF-0660-4B42-9AC7-D232E5CAD84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3" name="スライド番号プレースホルダ 5">
            <a:extLst>
              <a:ext uri="{FF2B5EF4-FFF2-40B4-BE49-F238E27FC236}">
                <a16:creationId xmlns:a16="http://schemas.microsoft.com/office/drawing/2014/main" id="{A98374D4-F122-49D4-ADE3-F60A8BDE91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7573C3C-5998-40BC-99BB-76286B07978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20163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F6B8AC1-623B-4ED7-AA88-7E8413DF1CD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71FF956-4606-49E4-BD28-CEAD28D475B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BEADFFE-38E6-420A-8C4C-1AB412EB85B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20641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0738A2B-1117-4A3C-94A2-1457A057E27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261D353-E8EE-4E40-BB15-77A8AB877B0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6D24ACE-32E2-474C-BFCC-69E362EB864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62044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C Banner">
            <a:extLst>
              <a:ext uri="{FF2B5EF4-FFF2-40B4-BE49-F238E27FC236}">
                <a16:creationId xmlns:a16="http://schemas.microsoft.com/office/drawing/2014/main" id="{3B7B5F68-8758-4660-B27B-36BD29FE579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88" y="6500813"/>
            <a:ext cx="9906001" cy="357187"/>
          </a:xfrm>
          <a:prstGeom prst="rect">
            <a:avLst/>
          </a:prstGeom>
          <a:solidFill>
            <a:srgbClr val="00B05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8" name="AC Banner">
            <a:extLst>
              <a:ext uri="{FF2B5EF4-FFF2-40B4-BE49-F238E27FC236}">
                <a16:creationId xmlns:a16="http://schemas.microsoft.com/office/drawing/2014/main" id="{7B152E9C-943E-431B-89BB-3454F167AF4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90563"/>
            <a:ext cx="9906000" cy="46037"/>
          </a:xfrm>
          <a:prstGeom prst="rect">
            <a:avLst/>
          </a:prstGeom>
          <a:solidFill>
            <a:srgbClr val="00B05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028" name="タイトル プレースホルダ 1">
            <a:extLst>
              <a:ext uri="{FF2B5EF4-FFF2-40B4-BE49-F238E27FC236}">
                <a16:creationId xmlns:a16="http://schemas.microsoft.com/office/drawing/2014/main" id="{EB2CFA0B-03F2-48D3-A07F-F7DBFBC5614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142875"/>
            <a:ext cx="71723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9" name="テキスト プレースホルダ 2">
            <a:extLst>
              <a:ext uri="{FF2B5EF4-FFF2-40B4-BE49-F238E27FC236}">
                <a16:creationId xmlns:a16="http://schemas.microsoft.com/office/drawing/2014/main" id="{AD802032-6464-4F94-800C-5EE8F72538D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823913"/>
            <a:ext cx="8915400" cy="534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322C7D2-8940-4C3C-9936-D1FB7FB963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C8623BF-C510-4867-8945-7FBB20C3AD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492875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fld id="{D0104C7F-2BCC-4CE6-83FE-6B87C61E3962}" type="slidenum">
              <a:rPr lang="ja-JP" altLang="en-US"/>
              <a:pPr/>
              <a:t>‹#›</a:t>
            </a:fld>
            <a:endParaRPr lang="ja-JP" altLang="en-US"/>
          </a:p>
        </p:txBody>
      </p:sp>
      <p:sp>
        <p:nvSpPr>
          <p:cNvPr id="10" name="タイトル プレースホルダ 1">
            <a:extLst>
              <a:ext uri="{FF2B5EF4-FFF2-40B4-BE49-F238E27FC236}">
                <a16:creationId xmlns:a16="http://schemas.microsoft.com/office/drawing/2014/main" id="{D517E292-7BDF-4AB3-9C2B-1BBE900E2B85}"/>
              </a:ext>
            </a:extLst>
          </p:cNvPr>
          <p:cNvSpPr txBox="1">
            <a:spLocks/>
          </p:cNvSpPr>
          <p:nvPr userDrawn="1"/>
        </p:nvSpPr>
        <p:spPr>
          <a:xfrm>
            <a:off x="7810500" y="142875"/>
            <a:ext cx="1795463" cy="50006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dirty="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企業ロゴ</a:t>
            </a:r>
            <a:endParaRPr lang="ja-JP" altLang="en-US" sz="900" dirty="0">
              <a:solidFill>
                <a:schemeClr val="bg1">
                  <a:lumMod val="6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1">
            <a:extLst>
              <a:ext uri="{FF2B5EF4-FFF2-40B4-BE49-F238E27FC236}">
                <a16:creationId xmlns:a16="http://schemas.microsoft.com/office/drawing/2014/main" id="{3FBD8886-4D0D-4EF7-85BB-E63F0E0A2D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pPr eaLnBrk="1" hangingPunct="1"/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30C43541-3945-4532-A83A-8B3385F8B9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076" name="スライド番号プレースホルダ 3">
            <a:extLst>
              <a:ext uri="{FF2B5EF4-FFF2-40B4-BE49-F238E27FC236}">
                <a16:creationId xmlns:a16="http://schemas.microsoft.com/office/drawing/2014/main" id="{374D0244-BC3C-4458-B643-C4D02E7CBF8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D4F8F6E3-9DF5-49B5-A10F-AEC2A71DD642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77" name="フッター プレースホルダ 4">
            <a:extLst>
              <a:ext uri="{FF2B5EF4-FFF2-40B4-BE49-F238E27FC236}">
                <a16:creationId xmlns:a16="http://schemas.microsoft.com/office/drawing/2014/main" id="{253FF6E3-A513-4EBC-8190-1C198C9D44D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82DAF9B-9089-4B9E-97B4-30884E3C522F}"/>
              </a:ext>
            </a:extLst>
          </p:cNvPr>
          <p:cNvSpPr/>
          <p:nvPr/>
        </p:nvSpPr>
        <p:spPr>
          <a:xfrm>
            <a:off x="-15875" y="0"/>
            <a:ext cx="9932988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C95F660-928B-41F7-9914-1D190B1D01D9}"/>
              </a:ext>
            </a:extLst>
          </p:cNvPr>
          <p:cNvSpPr/>
          <p:nvPr/>
        </p:nvSpPr>
        <p:spPr>
          <a:xfrm>
            <a:off x="-14288" y="5429250"/>
            <a:ext cx="9932988" cy="142875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1" name="タイトル 1">
            <a:extLst>
              <a:ext uri="{FF2B5EF4-FFF2-40B4-BE49-F238E27FC236}">
                <a16:creationId xmlns:a16="http://schemas.microsoft.com/office/drawing/2014/main" id="{28B802C2-A381-40BA-B9AA-5DF31D873B9A}"/>
              </a:ext>
            </a:extLst>
          </p:cNvPr>
          <p:cNvSpPr txBox="1">
            <a:spLocks/>
          </p:cNvSpPr>
          <p:nvPr/>
        </p:nvSpPr>
        <p:spPr>
          <a:xfrm>
            <a:off x="238125" y="142875"/>
            <a:ext cx="7172325" cy="500063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sz="2000" b="1" dirty="0">
                <a:latin typeface="+mj-lt"/>
                <a:ea typeface="+mj-ea"/>
                <a:cs typeface="+mj-cs"/>
              </a:rPr>
              <a:t>○○○御中</a:t>
            </a:r>
          </a:p>
        </p:txBody>
      </p:sp>
      <p:sp>
        <p:nvSpPr>
          <p:cNvPr id="12" name="タイトル 1">
            <a:extLst>
              <a:ext uri="{FF2B5EF4-FFF2-40B4-BE49-F238E27FC236}">
                <a16:creationId xmlns:a16="http://schemas.microsoft.com/office/drawing/2014/main" id="{7E5193C3-6BD5-4BD0-AECD-296CA659B251}"/>
              </a:ext>
            </a:extLst>
          </p:cNvPr>
          <p:cNvSpPr txBox="1">
            <a:spLocks/>
          </p:cNvSpPr>
          <p:nvPr/>
        </p:nvSpPr>
        <p:spPr>
          <a:xfrm>
            <a:off x="79375" y="2643188"/>
            <a:ext cx="9715500" cy="500062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4000" b="1" dirty="0">
                <a:latin typeface="+mj-lt"/>
                <a:ea typeface="+mj-ea"/>
                <a:cs typeface="+mj-cs"/>
              </a:rPr>
              <a:t>事業計画書</a:t>
            </a:r>
          </a:p>
        </p:txBody>
      </p:sp>
      <p:sp>
        <p:nvSpPr>
          <p:cNvPr id="13" name="タイトル 1">
            <a:extLst>
              <a:ext uri="{FF2B5EF4-FFF2-40B4-BE49-F238E27FC236}">
                <a16:creationId xmlns:a16="http://schemas.microsoft.com/office/drawing/2014/main" id="{6CBCE687-D7D6-40DA-9596-A744189ABD0D}"/>
              </a:ext>
            </a:extLst>
          </p:cNvPr>
          <p:cNvSpPr txBox="1">
            <a:spLocks/>
          </p:cNvSpPr>
          <p:nvPr/>
        </p:nvSpPr>
        <p:spPr>
          <a:xfrm>
            <a:off x="2381250" y="5857875"/>
            <a:ext cx="7172325" cy="500063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Aft>
                <a:spcPts val="0"/>
              </a:spcAft>
              <a:defRPr/>
            </a:pPr>
            <a:r>
              <a:rPr lang="en-US" altLang="ja-JP" sz="20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2021</a:t>
            </a:r>
            <a:r>
              <a:rPr lang="ja-JP" altLang="en-US" sz="20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年○○月○○日</a:t>
            </a:r>
            <a:endParaRPr lang="en-US" altLang="ja-JP" sz="20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pPr algn="r" fontAlgn="auto">
              <a:spcAft>
                <a:spcPts val="0"/>
              </a:spcAft>
              <a:defRPr/>
            </a:pPr>
            <a:r>
              <a:rPr lang="ja-JP" altLang="en-US" sz="20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株式会社△△△</a:t>
            </a: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D578FAE3-5E2E-4DDC-8752-B46A9A7E7D7B}"/>
              </a:ext>
            </a:extLst>
          </p:cNvPr>
          <p:cNvSpPr txBox="1">
            <a:spLocks/>
          </p:cNvSpPr>
          <p:nvPr/>
        </p:nvSpPr>
        <p:spPr>
          <a:xfrm>
            <a:off x="8139113" y="142875"/>
            <a:ext cx="1385887" cy="50006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sz="2400" dirty="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企業ロゴ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C8D0F18D-2204-4CE7-A905-DBD8B8E0C39D}"/>
              </a:ext>
            </a:extLst>
          </p:cNvPr>
          <p:cNvSpPr/>
          <p:nvPr/>
        </p:nvSpPr>
        <p:spPr>
          <a:xfrm>
            <a:off x="-14288" y="5072063"/>
            <a:ext cx="9932988" cy="357187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>
            <a:extLst>
              <a:ext uri="{FF2B5EF4-FFF2-40B4-BE49-F238E27FC236}">
                <a16:creationId xmlns:a16="http://schemas.microsoft.com/office/drawing/2014/main" id="{93A090E5-7DFA-4832-AC53-004C03C34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目次</a:t>
            </a:r>
          </a:p>
        </p:txBody>
      </p:sp>
      <p:sp>
        <p:nvSpPr>
          <p:cNvPr id="3075" name="Rectangle 4">
            <a:extLst>
              <a:ext uri="{FF2B5EF4-FFF2-40B4-BE49-F238E27FC236}">
                <a16:creationId xmlns:a16="http://schemas.microsoft.com/office/drawing/2014/main" id="{FCB0E491-198E-4F89-ADFD-63690A3274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838" y="928688"/>
            <a:ext cx="2151062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600" b="1">
                <a:latin typeface="Calibri" panose="020F0502020204030204" pitchFamily="34" charset="0"/>
              </a:rPr>
              <a:t>1.</a:t>
            </a:r>
            <a:r>
              <a:rPr lang="ja-JP" altLang="en-US" sz="1600" b="1">
                <a:latin typeface="Calibri" panose="020F0502020204030204" pitchFamily="34" charset="0"/>
              </a:rPr>
              <a:t>エグゼクティブサマリー</a:t>
            </a:r>
          </a:p>
        </p:txBody>
      </p:sp>
      <p:sp>
        <p:nvSpPr>
          <p:cNvPr id="3076" name="Rectangle 5">
            <a:extLst>
              <a:ext uri="{FF2B5EF4-FFF2-40B4-BE49-F238E27FC236}">
                <a16:creationId xmlns:a16="http://schemas.microsoft.com/office/drawing/2014/main" id="{7958A844-F95D-4244-95F6-8E2A5D22D5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5350" y="1285875"/>
            <a:ext cx="26289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1-1. </a:t>
            </a:r>
            <a:r>
              <a:rPr lang="ja-JP" altLang="en-US" sz="1600">
                <a:latin typeface="Calibri" panose="020F0502020204030204" pitchFamily="34" charset="0"/>
              </a:rPr>
              <a:t>エグゼクティブサマリー</a:t>
            </a:r>
          </a:p>
        </p:txBody>
      </p:sp>
      <p:sp>
        <p:nvSpPr>
          <p:cNvPr id="3077" name="Rectangle 6">
            <a:extLst>
              <a:ext uri="{FF2B5EF4-FFF2-40B4-BE49-F238E27FC236}">
                <a16:creationId xmlns:a16="http://schemas.microsoft.com/office/drawing/2014/main" id="{1A439C96-14D6-471E-B081-4EE0E11E71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0300" y="12858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</p:txBody>
      </p:sp>
      <p:sp>
        <p:nvSpPr>
          <p:cNvPr id="3078" name="Rectangle 8">
            <a:extLst>
              <a:ext uri="{FF2B5EF4-FFF2-40B4-BE49-F238E27FC236}">
                <a16:creationId xmlns:a16="http://schemas.microsoft.com/office/drawing/2014/main" id="{3AC5D730-F89B-450D-840A-412EDC404F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838" y="1866900"/>
            <a:ext cx="1468437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600" b="1">
                <a:latin typeface="Calibri" panose="020F0502020204030204" pitchFamily="34" charset="0"/>
              </a:rPr>
              <a:t>2. </a:t>
            </a:r>
            <a:r>
              <a:rPr lang="ja-JP" altLang="en-US" sz="1600" b="1">
                <a:latin typeface="Calibri" panose="020F0502020204030204" pitchFamily="34" charset="0"/>
              </a:rPr>
              <a:t>事業コンセプト</a:t>
            </a:r>
          </a:p>
        </p:txBody>
      </p:sp>
      <p:sp>
        <p:nvSpPr>
          <p:cNvPr id="3079" name="Rectangle 9">
            <a:extLst>
              <a:ext uri="{FF2B5EF4-FFF2-40B4-BE49-F238E27FC236}">
                <a16:creationId xmlns:a16="http://schemas.microsoft.com/office/drawing/2014/main" id="{47A7AC93-CF27-4B76-859A-8F6B8C9BA4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5350" y="2238375"/>
            <a:ext cx="2209800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2-1. </a:t>
            </a:r>
            <a:r>
              <a:rPr lang="ja-JP" altLang="en-US" sz="1600">
                <a:latin typeface="Calibri" panose="020F0502020204030204" pitchFamily="34" charset="0"/>
              </a:rPr>
              <a:t>新規性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2-2. </a:t>
            </a:r>
            <a:r>
              <a:rPr lang="ja-JP" altLang="en-US" sz="1600">
                <a:latin typeface="Calibri" panose="020F0502020204030204" pitchFamily="34" charset="0"/>
              </a:rPr>
              <a:t>実現性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2-3. </a:t>
            </a:r>
            <a:r>
              <a:rPr lang="ja-JP" altLang="en-US" sz="1600">
                <a:latin typeface="Calibri" panose="020F0502020204030204" pitchFamily="34" charset="0"/>
              </a:rPr>
              <a:t>競合性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2-4. </a:t>
            </a:r>
            <a:r>
              <a:rPr lang="ja-JP" altLang="en-US" sz="1600">
                <a:latin typeface="Calibri" panose="020F0502020204030204" pitchFamily="34" charset="0"/>
              </a:rPr>
              <a:t>市場性・成長性</a:t>
            </a:r>
          </a:p>
          <a:p>
            <a:pPr eaLnBrk="1" hangingPunct="1">
              <a:spcBef>
                <a:spcPct val="50000"/>
              </a:spcBef>
            </a:pPr>
            <a:endParaRPr lang="ja-JP" altLang="en-US" sz="1600">
              <a:latin typeface="Calibri" panose="020F0502020204030204" pitchFamily="34" charset="0"/>
            </a:endParaRPr>
          </a:p>
        </p:txBody>
      </p:sp>
      <p:sp>
        <p:nvSpPr>
          <p:cNvPr id="3080" name="Rectangle 10">
            <a:extLst>
              <a:ext uri="{FF2B5EF4-FFF2-40B4-BE49-F238E27FC236}">
                <a16:creationId xmlns:a16="http://schemas.microsoft.com/office/drawing/2014/main" id="{531C5309-4627-46DB-B5DA-B0B9828EF4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0300" y="2224088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</p:txBody>
      </p:sp>
      <p:sp>
        <p:nvSpPr>
          <p:cNvPr id="3081" name="Rectangle 12">
            <a:extLst>
              <a:ext uri="{FF2B5EF4-FFF2-40B4-BE49-F238E27FC236}">
                <a16:creationId xmlns:a16="http://schemas.microsoft.com/office/drawing/2014/main" id="{D8E274DD-DF54-4D50-8BFD-19DFC2A17D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838" y="3883025"/>
            <a:ext cx="1757362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600" b="1">
                <a:latin typeface="Calibri" panose="020F0502020204030204" pitchFamily="34" charset="0"/>
              </a:rPr>
              <a:t>3. </a:t>
            </a:r>
            <a:r>
              <a:rPr lang="ja-JP" altLang="en-US" sz="1600" b="1">
                <a:latin typeface="Calibri" panose="020F0502020204030204" pitchFamily="34" charset="0"/>
              </a:rPr>
              <a:t>事業スケジュール</a:t>
            </a:r>
          </a:p>
        </p:txBody>
      </p:sp>
      <p:sp>
        <p:nvSpPr>
          <p:cNvPr id="3082" name="Rectangle 13">
            <a:extLst>
              <a:ext uri="{FF2B5EF4-FFF2-40B4-BE49-F238E27FC236}">
                <a16:creationId xmlns:a16="http://schemas.microsoft.com/office/drawing/2014/main" id="{18DDF7A5-053C-479B-B710-AA1E243298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5350" y="4254500"/>
            <a:ext cx="2209800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3-1. </a:t>
            </a:r>
            <a:r>
              <a:rPr lang="ja-JP" altLang="en-US" sz="1600">
                <a:latin typeface="Calibri" panose="020F0502020204030204" pitchFamily="34" charset="0"/>
              </a:rPr>
              <a:t>販売活動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3-2. </a:t>
            </a:r>
            <a:r>
              <a:rPr lang="ja-JP" altLang="en-US" sz="1600">
                <a:latin typeface="Calibri" panose="020F0502020204030204" pitchFamily="34" charset="0"/>
              </a:rPr>
              <a:t>購買活動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3-3. </a:t>
            </a:r>
            <a:r>
              <a:rPr lang="ja-JP" altLang="en-US" sz="1600">
                <a:latin typeface="Calibri" panose="020F0502020204030204" pitchFamily="34" charset="0"/>
              </a:rPr>
              <a:t>生産活動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3-4. </a:t>
            </a:r>
            <a:r>
              <a:rPr lang="ja-JP" altLang="en-US" sz="1600">
                <a:latin typeface="Calibri" panose="020F0502020204030204" pitchFamily="34" charset="0"/>
              </a:rPr>
              <a:t>設備投資計画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3-5. </a:t>
            </a:r>
            <a:r>
              <a:rPr lang="ja-JP" altLang="en-US" sz="1600">
                <a:latin typeface="Calibri" panose="020F0502020204030204" pitchFamily="34" charset="0"/>
              </a:rPr>
              <a:t>人員計画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3-6. </a:t>
            </a:r>
            <a:r>
              <a:rPr lang="ja-JP" altLang="en-US" sz="1600">
                <a:latin typeface="Calibri" panose="020F0502020204030204" pitchFamily="34" charset="0"/>
              </a:rPr>
              <a:t>研究開発活動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ja-JP" altLang="en-US" sz="1600">
              <a:latin typeface="Calibri" panose="020F0502020204030204" pitchFamily="34" charset="0"/>
            </a:endParaRPr>
          </a:p>
        </p:txBody>
      </p:sp>
      <p:sp>
        <p:nvSpPr>
          <p:cNvPr id="3083" name="Rectangle 14">
            <a:extLst>
              <a:ext uri="{FF2B5EF4-FFF2-40B4-BE49-F238E27FC236}">
                <a16:creationId xmlns:a16="http://schemas.microsoft.com/office/drawing/2014/main" id="{F3F4BADF-D8B1-4420-B165-62E0A1E010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0300" y="4240213"/>
            <a:ext cx="711200" cy="234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endParaRPr lang="en-US" altLang="ja-JP" sz="1600">
              <a:latin typeface="Calibri" panose="020F0502020204030204" pitchFamily="34" charset="0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9D2526BB-49DC-45B6-AF8B-32F063C98942}"/>
              </a:ext>
            </a:extLst>
          </p:cNvPr>
          <p:cNvCxnSpPr/>
          <p:nvPr/>
        </p:nvCxnSpPr>
        <p:spPr>
          <a:xfrm flipV="1">
            <a:off x="646113" y="1214438"/>
            <a:ext cx="3509962" cy="1587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BA5EEC32-74DA-43CE-AB43-1E4585B6036D}"/>
              </a:ext>
            </a:extLst>
          </p:cNvPr>
          <p:cNvCxnSpPr/>
          <p:nvPr/>
        </p:nvCxnSpPr>
        <p:spPr>
          <a:xfrm flipV="1">
            <a:off x="666750" y="2170113"/>
            <a:ext cx="3509963" cy="1587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CB6B1A2C-C67B-4D48-9DD8-078626564F8C}"/>
              </a:ext>
            </a:extLst>
          </p:cNvPr>
          <p:cNvCxnSpPr/>
          <p:nvPr/>
        </p:nvCxnSpPr>
        <p:spPr>
          <a:xfrm flipV="1">
            <a:off x="666750" y="4186238"/>
            <a:ext cx="3509963" cy="3175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3087" name="Rectangle 4">
            <a:extLst>
              <a:ext uri="{FF2B5EF4-FFF2-40B4-BE49-F238E27FC236}">
                <a16:creationId xmlns:a16="http://schemas.microsoft.com/office/drawing/2014/main" id="{4D5B6B3F-E94B-4B88-9895-94FD4E52C6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9525" y="928688"/>
            <a:ext cx="103187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600" b="1">
                <a:latin typeface="Calibri" panose="020F0502020204030204" pitchFamily="34" charset="0"/>
              </a:rPr>
              <a:t>4. </a:t>
            </a:r>
            <a:r>
              <a:rPr lang="ja-JP" altLang="en-US" sz="1600" b="1">
                <a:latin typeface="Calibri" panose="020F0502020204030204" pitchFamily="34" charset="0"/>
              </a:rPr>
              <a:t>財務計画</a:t>
            </a:r>
          </a:p>
        </p:txBody>
      </p:sp>
      <p:sp>
        <p:nvSpPr>
          <p:cNvPr id="3088" name="Rectangle 5">
            <a:extLst>
              <a:ext uri="{FF2B5EF4-FFF2-40B4-BE49-F238E27FC236}">
                <a16:creationId xmlns:a16="http://schemas.microsoft.com/office/drawing/2014/main" id="{40DDDF28-AB33-4B8D-A506-3E9C203605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3038" y="13001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4-1. </a:t>
            </a:r>
            <a:r>
              <a:rPr lang="ja-JP" altLang="en-US" sz="1600">
                <a:latin typeface="Calibri" panose="020F0502020204030204" pitchFamily="34" charset="0"/>
              </a:rPr>
              <a:t>財務計画</a:t>
            </a:r>
          </a:p>
        </p:txBody>
      </p:sp>
      <p:sp>
        <p:nvSpPr>
          <p:cNvPr id="3089" name="Rectangle 6">
            <a:extLst>
              <a:ext uri="{FF2B5EF4-FFF2-40B4-BE49-F238E27FC236}">
                <a16:creationId xmlns:a16="http://schemas.microsoft.com/office/drawing/2014/main" id="{F9114B58-A60C-48E5-ADD7-F2659AF0D3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7988" y="12858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</p:txBody>
      </p:sp>
      <p:sp>
        <p:nvSpPr>
          <p:cNvPr id="2066" name="Rectangle 8">
            <a:extLst>
              <a:ext uri="{FF2B5EF4-FFF2-40B4-BE49-F238E27FC236}">
                <a16:creationId xmlns:a16="http://schemas.microsoft.com/office/drawing/2014/main" id="{8147441B-D271-4641-989E-72868F4FB0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9525" y="1785938"/>
            <a:ext cx="257968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altLang="ja-JP" sz="1600" b="1" dirty="0">
                <a:latin typeface="+mj-ea"/>
                <a:ea typeface="+mj-ea"/>
              </a:rPr>
              <a:t>5.</a:t>
            </a:r>
            <a:r>
              <a:rPr lang="ja-JP" altLang="en-US" sz="1600" b="1" dirty="0">
                <a:latin typeface="+mj-ea"/>
                <a:ea typeface="+mj-ea"/>
              </a:rPr>
              <a:t>現在までの経緯・実績・現状</a:t>
            </a:r>
            <a:endParaRPr lang="en-US" altLang="ja-JP" sz="1600" b="1" dirty="0">
              <a:latin typeface="+mj-ea"/>
              <a:ea typeface="+mj-ea"/>
            </a:endParaRPr>
          </a:p>
        </p:txBody>
      </p:sp>
      <p:sp>
        <p:nvSpPr>
          <p:cNvPr id="3091" name="Rectangle 9">
            <a:extLst>
              <a:ext uri="{FF2B5EF4-FFF2-40B4-BE49-F238E27FC236}">
                <a16:creationId xmlns:a16="http://schemas.microsoft.com/office/drawing/2014/main" id="{4CAF800A-7B49-4AE3-AC8F-18B83B4281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3038" y="215741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5-1. </a:t>
            </a:r>
            <a:r>
              <a:rPr lang="ja-JP" altLang="en-US" sz="1600">
                <a:latin typeface="Calibri" panose="020F0502020204030204" pitchFamily="34" charset="0"/>
              </a:rPr>
              <a:t>経緯・実績状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5-2. </a:t>
            </a:r>
            <a:r>
              <a:rPr lang="ja-JP" altLang="en-US" sz="1600">
                <a:latin typeface="Calibri" panose="020F0502020204030204" pitchFamily="34" charset="0"/>
              </a:rPr>
              <a:t>現状</a:t>
            </a:r>
          </a:p>
        </p:txBody>
      </p:sp>
      <p:sp>
        <p:nvSpPr>
          <p:cNvPr id="3092" name="Rectangle 10">
            <a:extLst>
              <a:ext uri="{FF2B5EF4-FFF2-40B4-BE49-F238E27FC236}">
                <a16:creationId xmlns:a16="http://schemas.microsoft.com/office/drawing/2014/main" id="{943263F4-9370-444E-BF70-2BDD7CB637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7988" y="214312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</p:txBody>
      </p: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97F3FB39-4227-42E8-A58D-3831F98CA438}"/>
              </a:ext>
            </a:extLst>
          </p:cNvPr>
          <p:cNvCxnSpPr/>
          <p:nvPr/>
        </p:nvCxnSpPr>
        <p:spPr>
          <a:xfrm flipV="1">
            <a:off x="5003800" y="1214438"/>
            <a:ext cx="3509963" cy="1587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97C1E474-CBD1-4CFD-A24F-730C1DD07A60}"/>
              </a:ext>
            </a:extLst>
          </p:cNvPr>
          <p:cNvCxnSpPr/>
          <p:nvPr/>
        </p:nvCxnSpPr>
        <p:spPr>
          <a:xfrm flipV="1">
            <a:off x="5024438" y="2089150"/>
            <a:ext cx="3509962" cy="1588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4123" name="スライド番号プレースホルダ 29">
            <a:extLst>
              <a:ext uri="{FF2B5EF4-FFF2-40B4-BE49-F238E27FC236}">
                <a16:creationId xmlns:a16="http://schemas.microsoft.com/office/drawing/2014/main" id="{386D0072-CA84-4BD9-85CB-76E7D92DD7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DD33C21B-4290-4754-A7A4-57B7DD614C76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2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124" name="フッター プレースホルダ 30">
            <a:extLst>
              <a:ext uri="{FF2B5EF4-FFF2-40B4-BE49-F238E27FC236}">
                <a16:creationId xmlns:a16="http://schemas.microsoft.com/office/drawing/2014/main" id="{468EB402-4441-499C-87D0-DD223D91149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タイトル 1">
            <a:extLst>
              <a:ext uri="{FF2B5EF4-FFF2-40B4-BE49-F238E27FC236}">
                <a16:creationId xmlns:a16="http://schemas.microsoft.com/office/drawing/2014/main" id="{3CC97E4F-5B39-45AB-BDB6-6DB7D8C83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エグゼクティブサマリー</a:t>
            </a:r>
          </a:p>
        </p:txBody>
      </p:sp>
      <p:sp>
        <p:nvSpPr>
          <p:cNvPr id="4099" name="コンテンツ プレースホルダ 2">
            <a:extLst>
              <a:ext uri="{FF2B5EF4-FFF2-40B4-BE49-F238E27FC236}">
                <a16:creationId xmlns:a16="http://schemas.microsoft.com/office/drawing/2014/main" id="{BB3C9DEE-D59F-41C0-BCF8-7C37631CB0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ja-JP" altLang="en-US" sz="1600"/>
              <a:t>エグゼクティブサマリー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事業計画書の内容を</a:t>
            </a:r>
            <a:r>
              <a:rPr lang="en-US" altLang="ja-JP" sz="1600"/>
              <a:t>1</a:t>
            </a:r>
            <a:r>
              <a:rPr lang="ja-JP" altLang="en-US" sz="1600"/>
              <a:t>枚にまとめたもので、このビジネスの成功要因を１枚にまとめたものです。 事業計画書の中で最も重要なページなので、魅力的になるよう心がけましょう。</a:t>
            </a:r>
            <a:endParaRPr lang="en-US" altLang="ja-JP" sz="1600"/>
          </a:p>
          <a:p>
            <a:pPr lvl="1" eaLnBrk="1" hangingPunct="1"/>
            <a:endParaRPr lang="en-US" altLang="ja-JP" sz="1600"/>
          </a:p>
          <a:p>
            <a:pPr eaLnBrk="1" hangingPunct="1"/>
            <a:r>
              <a:rPr lang="ja-JP" altLang="en-US" sz="1600"/>
              <a:t>必要な項目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事業コンセプト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事業スケジュール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財務計画</a:t>
            </a:r>
            <a:endParaRPr lang="en-US" altLang="ja-JP" sz="1600"/>
          </a:p>
          <a:p>
            <a:pPr lvl="1" eaLnBrk="1" hangingPunct="1"/>
            <a:endParaRPr lang="en-US" altLang="ja-JP" sz="1600"/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ja-JP" altLang="en-US" sz="1600"/>
              <a:t>上記</a:t>
            </a:r>
            <a:r>
              <a:rPr lang="en-US" altLang="ja-JP" sz="1600"/>
              <a:t>3</a:t>
            </a:r>
            <a:r>
              <a:rPr lang="ja-JP" altLang="en-US" sz="1600"/>
              <a:t>項目のポイントをできるだけ１枚にまとめて記載してください。</a:t>
            </a:r>
            <a:endParaRPr lang="en-US" altLang="ja-JP" sz="1600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7768F345-6504-417B-8C5B-E809EBB1B1A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56A78519-4E97-401E-9797-0D909A3E5B6D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3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197" name="フッター プレースホルダ 4">
            <a:extLst>
              <a:ext uri="{FF2B5EF4-FFF2-40B4-BE49-F238E27FC236}">
                <a16:creationId xmlns:a16="http://schemas.microsoft.com/office/drawing/2014/main" id="{5416801C-BED3-4D58-AB68-CBC5261C4F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タイトル 1">
            <a:extLst>
              <a:ext uri="{FF2B5EF4-FFF2-40B4-BE49-F238E27FC236}">
                <a16:creationId xmlns:a16="http://schemas.microsoft.com/office/drawing/2014/main" id="{D165D482-9069-46BE-8707-109DE7792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事業コンセプト</a:t>
            </a:r>
          </a:p>
        </p:txBody>
      </p:sp>
      <p:sp>
        <p:nvSpPr>
          <p:cNvPr id="5123" name="コンテンツ プレースホルダ 2">
            <a:extLst>
              <a:ext uri="{FF2B5EF4-FFF2-40B4-BE49-F238E27FC236}">
                <a16:creationId xmlns:a16="http://schemas.microsoft.com/office/drawing/2014/main" id="{4B2AC542-2463-4E52-8849-5DFB8EBE73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ja-JP" altLang="en-US" sz="1600"/>
              <a:t>事業コンセプト</a:t>
            </a:r>
            <a:endParaRPr lang="en-US" altLang="ja-JP" sz="1600"/>
          </a:p>
          <a:p>
            <a:pPr lvl="1"/>
            <a:r>
              <a:rPr lang="ja-JP" altLang="en-US" sz="1600"/>
              <a:t>何（価値・ベネフィット）を、誰（ターゲット）に対して、どのように（仕組み）提供するのかを、新規性、実現性、競合性、市場性・成長性という観点から、事業の魅力、儲かるポイント、リスク等を読み手が把握しやすいように記載してください。</a:t>
            </a:r>
            <a:endParaRPr lang="en-US" altLang="ja-JP" sz="1600"/>
          </a:p>
          <a:p>
            <a:pPr lvl="1"/>
            <a:endParaRPr lang="en-US" altLang="ja-JP" sz="1600"/>
          </a:p>
          <a:p>
            <a:pPr eaLnBrk="1" hangingPunct="1"/>
            <a:r>
              <a:rPr lang="ja-JP" altLang="en-US" sz="1600"/>
              <a:t>必要な項目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新規性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実現性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競合性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市場性・成長性</a:t>
            </a:r>
            <a:endParaRPr lang="en-US" altLang="ja-JP" sz="1600"/>
          </a:p>
          <a:p>
            <a:pPr lvl="1"/>
            <a:endParaRPr lang="en-US" altLang="ja-JP" sz="1600"/>
          </a:p>
          <a:p>
            <a:pPr lvl="1">
              <a:buFont typeface="Arial" panose="020B0604020202020204" pitchFamily="34" charset="0"/>
              <a:buNone/>
            </a:pPr>
            <a:r>
              <a:rPr lang="ja-JP" altLang="en-US" sz="1600"/>
              <a:t>目安：</a:t>
            </a:r>
            <a:r>
              <a:rPr lang="en-US" altLang="ja-JP" sz="1600"/>
              <a:t>2</a:t>
            </a:r>
            <a:r>
              <a:rPr lang="ja-JP" altLang="en-US" sz="1600"/>
              <a:t>～</a:t>
            </a:r>
            <a:r>
              <a:rPr lang="en-US" altLang="ja-JP" sz="1600"/>
              <a:t>6</a:t>
            </a:r>
            <a:r>
              <a:rPr lang="ja-JP" altLang="en-US" sz="1600"/>
              <a:t>枚程度</a:t>
            </a:r>
            <a:endParaRPr lang="en-US" altLang="ja-JP" sz="1600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B47BB3C9-C4EA-48D4-B560-5100F919B3C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2E675A28-EB55-4C2B-BFBA-6EC96D8011D5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4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197" name="フッター プレースホルダ 4">
            <a:extLst>
              <a:ext uri="{FF2B5EF4-FFF2-40B4-BE49-F238E27FC236}">
                <a16:creationId xmlns:a16="http://schemas.microsoft.com/office/drawing/2014/main" id="{C8E72F85-1FA2-4356-9CEB-5EDA195E764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タイトル 1">
            <a:extLst>
              <a:ext uri="{FF2B5EF4-FFF2-40B4-BE49-F238E27FC236}">
                <a16:creationId xmlns:a16="http://schemas.microsoft.com/office/drawing/2014/main" id="{323D44E8-8AD5-4BE2-AA8A-00916E185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事業スケジュール</a:t>
            </a:r>
          </a:p>
        </p:txBody>
      </p:sp>
      <p:sp>
        <p:nvSpPr>
          <p:cNvPr id="6147" name="コンテンツ プレースホルダ 2">
            <a:extLst>
              <a:ext uri="{FF2B5EF4-FFF2-40B4-BE49-F238E27FC236}">
                <a16:creationId xmlns:a16="http://schemas.microsoft.com/office/drawing/2014/main" id="{60D3BE10-8AD9-43DF-83FC-5E9AC42E19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ja-JP" altLang="en-US" sz="1600"/>
              <a:t>事業スケジュール</a:t>
            </a:r>
            <a:endParaRPr lang="en-US" altLang="ja-JP" sz="1600"/>
          </a:p>
          <a:p>
            <a:pPr lvl="1"/>
            <a:r>
              <a:rPr lang="ja-JP" altLang="en-US" sz="1600"/>
              <a:t>事業を推進していく上で必要な各活動のスケジュールが具体的に計画されており、かつそれが実現可能なのかを判断できるように記載してください。</a:t>
            </a:r>
            <a:endParaRPr lang="en-US" altLang="ja-JP" sz="1600"/>
          </a:p>
          <a:p>
            <a:pPr lvl="1"/>
            <a:endParaRPr lang="en-US" altLang="ja-JP" sz="1600"/>
          </a:p>
          <a:p>
            <a:pPr eaLnBrk="1" hangingPunct="1"/>
            <a:r>
              <a:rPr lang="ja-JP" altLang="en-US" sz="1600"/>
              <a:t>必要な項目</a:t>
            </a:r>
            <a:endParaRPr lang="en-US" altLang="ja-JP" sz="1600"/>
          </a:p>
          <a:p>
            <a:pPr lvl="1"/>
            <a:r>
              <a:rPr lang="ja-JP" altLang="en-US" sz="1600"/>
              <a:t>販売活動</a:t>
            </a:r>
            <a:endParaRPr lang="en-US" altLang="ja-JP" sz="1600"/>
          </a:p>
          <a:p>
            <a:pPr lvl="1"/>
            <a:r>
              <a:rPr lang="ja-JP" altLang="en-US" sz="1600"/>
              <a:t>購買（仕入）活動</a:t>
            </a:r>
            <a:endParaRPr lang="en-US" altLang="ja-JP" sz="1600"/>
          </a:p>
          <a:p>
            <a:pPr lvl="1"/>
            <a:r>
              <a:rPr lang="ja-JP" altLang="en-US" sz="1600"/>
              <a:t>生産活動</a:t>
            </a:r>
            <a:endParaRPr lang="en-US" altLang="ja-JP" sz="1600"/>
          </a:p>
          <a:p>
            <a:pPr lvl="1"/>
            <a:r>
              <a:rPr lang="ja-JP" altLang="en-US" sz="1600"/>
              <a:t>設備投資計画</a:t>
            </a:r>
            <a:endParaRPr lang="en-US" altLang="ja-JP" sz="1600"/>
          </a:p>
          <a:p>
            <a:pPr lvl="1"/>
            <a:r>
              <a:rPr lang="ja-JP" altLang="en-US" sz="1600"/>
              <a:t>人員計画</a:t>
            </a:r>
            <a:endParaRPr lang="en-US" altLang="ja-JP" sz="1600"/>
          </a:p>
          <a:p>
            <a:pPr lvl="1"/>
            <a:r>
              <a:rPr lang="ja-JP" altLang="en-US" sz="1600"/>
              <a:t>研究開発活動</a:t>
            </a:r>
            <a:endParaRPr lang="en-US" altLang="ja-JP" sz="1600"/>
          </a:p>
          <a:p>
            <a:pPr lvl="1"/>
            <a:endParaRPr lang="en-US" altLang="ja-JP" sz="1600"/>
          </a:p>
          <a:p>
            <a:pPr lvl="1">
              <a:buFont typeface="Arial" panose="020B0604020202020204" pitchFamily="34" charset="0"/>
              <a:buNone/>
            </a:pPr>
            <a:r>
              <a:rPr lang="ja-JP" altLang="en-US" sz="1600"/>
              <a:t>目安：</a:t>
            </a:r>
            <a:r>
              <a:rPr lang="en-US" altLang="ja-JP" sz="1600"/>
              <a:t>2</a:t>
            </a:r>
            <a:r>
              <a:rPr lang="ja-JP" altLang="en-US" sz="1600"/>
              <a:t>～</a:t>
            </a:r>
            <a:r>
              <a:rPr lang="en-US" altLang="ja-JP" sz="1600"/>
              <a:t>6</a:t>
            </a:r>
            <a:r>
              <a:rPr lang="ja-JP" altLang="en-US" sz="1600"/>
              <a:t>枚程度</a:t>
            </a:r>
            <a:endParaRPr lang="en-US" altLang="ja-JP" sz="1600"/>
          </a:p>
          <a:p>
            <a:pPr lvl="1">
              <a:buFont typeface="Arial" panose="020B0604020202020204" pitchFamily="34" charset="0"/>
              <a:buNone/>
            </a:pPr>
            <a:endParaRPr lang="en-US" altLang="ja-JP" sz="1600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8AF32AA4-ECD7-4EE1-9DF3-C2F25C9954D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66722702-82FD-4D65-A6B4-D20A0184551A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5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197" name="フッター プレースホルダ 4">
            <a:extLst>
              <a:ext uri="{FF2B5EF4-FFF2-40B4-BE49-F238E27FC236}">
                <a16:creationId xmlns:a16="http://schemas.microsoft.com/office/drawing/2014/main" id="{638EC73B-95A2-4EF3-A52A-42C542395F0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タイトル 1">
            <a:extLst>
              <a:ext uri="{FF2B5EF4-FFF2-40B4-BE49-F238E27FC236}">
                <a16:creationId xmlns:a16="http://schemas.microsoft.com/office/drawing/2014/main" id="{3587FA4B-6D92-4070-AD28-0BF591DFC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財務計画</a:t>
            </a:r>
          </a:p>
        </p:txBody>
      </p:sp>
      <p:sp>
        <p:nvSpPr>
          <p:cNvPr id="5123" name="コンテンツ プレースホルダ 2">
            <a:extLst>
              <a:ext uri="{FF2B5EF4-FFF2-40B4-BE49-F238E27FC236}">
                <a16:creationId xmlns:a16="http://schemas.microsoft.com/office/drawing/2014/main" id="{391031A1-620E-4F59-9A46-2919B0C39D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•"/>
              <a:defRPr/>
            </a:pPr>
            <a:r>
              <a:rPr lang="ja-JP" altLang="en-US" sz="1600" dirty="0"/>
              <a:t>財務計画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sz="1600" dirty="0">
                <a:latin typeface="+mn-ea"/>
              </a:rPr>
              <a:t>「利益計画」及び「資金計画」を、表やグラフを交えて</a:t>
            </a:r>
            <a:r>
              <a:rPr lang="ja-JP" altLang="en-US" sz="1600" dirty="0"/>
              <a:t>視覚的に成長角度を認識しやすいよう作成してください。事業の将来像を把握しやすく作成するのがポイントです。</a:t>
            </a:r>
            <a:endParaRPr lang="en-US" altLang="ja-JP" sz="1600" dirty="0">
              <a:latin typeface="+mn-ea"/>
            </a:endParaRPr>
          </a:p>
          <a:p>
            <a:pPr lvl="1">
              <a:buFont typeface="Arial" charset="0"/>
              <a:buChar char="–"/>
              <a:defRPr/>
            </a:pPr>
            <a:endParaRPr lang="en-US" altLang="ja-JP" sz="1600" dirty="0">
              <a:latin typeface="+mn-ea"/>
            </a:endParaRPr>
          </a:p>
          <a:p>
            <a:pPr eaLnBrk="1" hangingPunct="1">
              <a:buFont typeface="Arial" charset="0"/>
              <a:buChar char="•"/>
              <a:defRPr/>
            </a:pPr>
            <a:r>
              <a:rPr lang="ja-JP" altLang="en-US" sz="1600" dirty="0"/>
              <a:t>必要な項目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sz="1600" dirty="0"/>
              <a:t>事業別の売上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sz="1600" dirty="0"/>
              <a:t>原価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sz="1600" dirty="0"/>
              <a:t>売上総利益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sz="1600" dirty="0"/>
              <a:t>販売管理費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sz="1600" dirty="0"/>
              <a:t>営業利益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sz="1600" dirty="0"/>
              <a:t>営業外・特別収支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sz="1600" dirty="0"/>
              <a:t>法人税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sz="1600" dirty="0"/>
              <a:t>当期純利益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r>
              <a:rPr lang="en-US" altLang="ja-JP" sz="1600" dirty="0"/>
              <a:t>KPI</a:t>
            </a:r>
            <a:r>
              <a:rPr lang="ja-JP" altLang="en-US" sz="1600" dirty="0"/>
              <a:t>（</a:t>
            </a:r>
            <a:r>
              <a:rPr lang="zh-TW" altLang="en-US" sz="1600" dirty="0"/>
              <a:t>重要業績指標</a:t>
            </a:r>
            <a:r>
              <a:rPr lang="ja-JP" altLang="en-US" sz="1600" dirty="0"/>
              <a:t>）</a:t>
            </a:r>
            <a:endParaRPr lang="en-US" altLang="ja-JP" sz="1600" dirty="0" err="1"/>
          </a:p>
          <a:p>
            <a:pPr lvl="1">
              <a:buFont typeface="Arial" charset="0"/>
              <a:buChar char="–"/>
              <a:defRPr/>
            </a:pPr>
            <a:r>
              <a:rPr lang="ja-JP" altLang="en-US" sz="1600" dirty="0"/>
              <a:t>営業キャッシュフロー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sz="1600" dirty="0"/>
              <a:t>投資キャッシュフロー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sz="1600" dirty="0"/>
              <a:t>財務キャッシュフロー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endParaRPr lang="en-US" altLang="ja-JP" sz="1600" dirty="0"/>
          </a:p>
          <a:p>
            <a:pPr lvl="1">
              <a:buFont typeface="Arial" charset="0"/>
              <a:buNone/>
              <a:defRPr/>
            </a:pPr>
            <a:r>
              <a:rPr lang="ja-JP" altLang="en-US" sz="1600" dirty="0"/>
              <a:t>目安：</a:t>
            </a:r>
            <a:r>
              <a:rPr lang="en-US" altLang="ja-JP" sz="1600" dirty="0"/>
              <a:t>2</a:t>
            </a:r>
            <a:r>
              <a:rPr lang="ja-JP" altLang="en-US" sz="1600" dirty="0"/>
              <a:t>枚～</a:t>
            </a:r>
            <a:r>
              <a:rPr lang="en-US" altLang="ja-JP" sz="1600" dirty="0"/>
              <a:t>3</a:t>
            </a:r>
            <a:r>
              <a:rPr lang="ja-JP" altLang="en-US" sz="1600" dirty="0"/>
              <a:t>枚程度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endParaRPr lang="en-US" altLang="ja-JP" sz="1600" dirty="0"/>
          </a:p>
          <a:p>
            <a:pPr lvl="1">
              <a:buFont typeface="Arial" charset="0"/>
              <a:buNone/>
              <a:defRPr/>
            </a:pPr>
            <a:endParaRPr lang="en-US" altLang="ja-JP" sz="1600" dirty="0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5256D0E9-8340-4202-ADB3-CA59F293499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D1C76B33-E82E-484E-9959-278B63D3D3EF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6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197" name="フッター プレースホルダ 4">
            <a:extLst>
              <a:ext uri="{FF2B5EF4-FFF2-40B4-BE49-F238E27FC236}">
                <a16:creationId xmlns:a16="http://schemas.microsoft.com/office/drawing/2014/main" id="{31C9B0DA-F874-41B9-82A0-711FB7AD649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>
            <a:extLst>
              <a:ext uri="{FF2B5EF4-FFF2-40B4-BE49-F238E27FC236}">
                <a16:creationId xmlns:a16="http://schemas.microsoft.com/office/drawing/2014/main" id="{D94D3086-3B8E-45E4-9883-EC431F706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現在までの経緯・実績・現状</a:t>
            </a:r>
          </a:p>
        </p:txBody>
      </p:sp>
      <p:sp>
        <p:nvSpPr>
          <p:cNvPr id="8195" name="コンテンツ プレースホルダ 2">
            <a:extLst>
              <a:ext uri="{FF2B5EF4-FFF2-40B4-BE49-F238E27FC236}">
                <a16:creationId xmlns:a16="http://schemas.microsoft.com/office/drawing/2014/main" id="{D7115D77-2407-462D-B083-B8F1246EC1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1600"/>
              <a:t>現在までの経緯・実績・現状</a:t>
            </a:r>
            <a:endParaRPr lang="en-US" altLang="ja-JP" sz="1600"/>
          </a:p>
          <a:p>
            <a:pPr lvl="1"/>
            <a:r>
              <a:rPr lang="ja-JP" altLang="en-US" sz="1600"/>
              <a:t>事業開始から現在までの経緯及び過去の実績、現状について記載して下さい。企業の資質、永続性等を高評価してもらえるよう作成してください。</a:t>
            </a:r>
            <a:endParaRPr lang="en-US" altLang="ja-JP" sz="1600"/>
          </a:p>
          <a:p>
            <a:pPr lvl="1">
              <a:buFont typeface="Arial" panose="020B0604020202020204" pitchFamily="34" charset="0"/>
              <a:buNone/>
            </a:pPr>
            <a:endParaRPr lang="en-US" altLang="ja-JP" sz="1600"/>
          </a:p>
          <a:p>
            <a:r>
              <a:rPr lang="ja-JP" altLang="en-US" sz="1600"/>
              <a:t>必要な項目</a:t>
            </a:r>
            <a:endParaRPr lang="en-US" altLang="ja-JP" sz="1600"/>
          </a:p>
          <a:p>
            <a:pPr lvl="1"/>
            <a:r>
              <a:rPr lang="ja-JP" altLang="en-US" sz="1600"/>
              <a:t>事業開始から現在までの経緯</a:t>
            </a:r>
            <a:endParaRPr lang="en-US" altLang="ja-JP" sz="1600"/>
          </a:p>
          <a:p>
            <a:pPr lvl="1"/>
            <a:r>
              <a:rPr lang="ja-JP" altLang="en-US" sz="1600"/>
              <a:t>過去の実績</a:t>
            </a:r>
            <a:endParaRPr lang="en-US" altLang="ja-JP" sz="1600"/>
          </a:p>
          <a:p>
            <a:pPr lvl="1"/>
            <a:r>
              <a:rPr lang="ja-JP" altLang="en-US" sz="1600"/>
              <a:t>現状の執行体制など</a:t>
            </a:r>
            <a:endParaRPr lang="en-US" altLang="ja-JP" sz="1600"/>
          </a:p>
          <a:p>
            <a:pPr lvl="1"/>
            <a:endParaRPr lang="en-US" altLang="ja-JP" sz="1600"/>
          </a:p>
          <a:p>
            <a:pPr lvl="1">
              <a:buFont typeface="Arial" panose="020B0604020202020204" pitchFamily="34" charset="0"/>
              <a:buNone/>
            </a:pPr>
            <a:r>
              <a:rPr lang="ja-JP" altLang="en-US" sz="1600"/>
              <a:t>必要に応じて資料を添付して下さい。</a:t>
            </a:r>
            <a:endParaRPr lang="en-US" altLang="ja-JP" sz="1600"/>
          </a:p>
          <a:p>
            <a:pPr lvl="1"/>
            <a:endParaRPr lang="en-US" altLang="ja-JP" sz="1600"/>
          </a:p>
          <a:p>
            <a:pPr lvl="1">
              <a:buFont typeface="Arial" panose="020B0604020202020204" pitchFamily="34" charset="0"/>
              <a:buNone/>
            </a:pPr>
            <a:endParaRPr lang="en-US" altLang="ja-JP" sz="1600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2200EB77-43F4-43AB-9795-F61DD34C1D2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0947927C-604E-4903-BD39-A320604590D9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7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197" name="フッター プレースホルダ 4">
            <a:extLst>
              <a:ext uri="{FF2B5EF4-FFF2-40B4-BE49-F238E27FC236}">
                <a16:creationId xmlns:a16="http://schemas.microsoft.com/office/drawing/2014/main" id="{F9DC60DD-FFDD-41BD-B1DA-58EFC55C070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616</Words>
  <Application>Microsoft Office PowerPoint</Application>
  <PresentationFormat>A4 210 x 297 mm</PresentationFormat>
  <Paragraphs>123</Paragraphs>
  <Slides>7</Slides>
  <Notes>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2" baseType="lpstr">
      <vt:lpstr>ＭＳ Ｐゴシック</vt:lpstr>
      <vt:lpstr>Arial</vt:lpstr>
      <vt:lpstr>Calibri</vt:lpstr>
      <vt:lpstr>Times New Roman</vt:lpstr>
      <vt:lpstr>Office テーマ</vt:lpstr>
      <vt:lpstr>PowerPoint プレゼンテーション</vt:lpstr>
      <vt:lpstr>目次</vt:lpstr>
      <vt:lpstr>エグゼクティブサマリー</vt:lpstr>
      <vt:lpstr>事業コンセプト</vt:lpstr>
      <vt:lpstr>事業スケジュール</vt:lpstr>
      <vt:lpstr>財務計画</vt:lpstr>
      <vt:lpstr>現在までの経緯・実績・現状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簡易的な事業計画書のひな形テンプレートです。下記の内容の簡単な解説が盛り込まれています。_x000d_
_x000d_
・エグゼクティブサマリー_x000d_
・事業コンセプト_x000d_
・事業スケジュール_x000d_
・財務計画_x000d_
・経緯／実績／現状</dc:description>
  <cp:lastModifiedBy>tp</cp:lastModifiedBy>
  <cp:revision>7</cp:revision>
  <dcterms:created xsi:type="dcterms:W3CDTF">2009-02-13T08:21:57Z</dcterms:created>
  <dcterms:modified xsi:type="dcterms:W3CDTF">2021-08-09T11:13:04Z</dcterms:modified>
</cp:coreProperties>
</file>