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86" r:id="rId2"/>
    <p:sldId id="287" r:id="rId3"/>
    <p:sldId id="271" r:id="rId4"/>
    <p:sldId id="276" r:id="rId5"/>
    <p:sldId id="283" r:id="rId6"/>
    <p:sldId id="284" r:id="rId7"/>
    <p:sldId id="277" r:id="rId8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鳴海 祐" userId="b1de848e6dad69f3" providerId="LiveId" clId="{B4F4DDE5-647E-4331-9163-0E7ECA8FCEFD}"/>
    <pc:docChg chg="modSld">
      <pc:chgData name="鳴海 祐" userId="b1de848e6dad69f3" providerId="LiveId" clId="{B4F4DDE5-647E-4331-9163-0E7ECA8FCEFD}" dt="2021-08-09T11:12:39.950" v="7" actId="20577"/>
      <pc:docMkLst>
        <pc:docMk/>
      </pc:docMkLst>
      <pc:sldChg chg="modSp mod">
        <pc:chgData name="鳴海 祐" userId="b1de848e6dad69f3" providerId="LiveId" clId="{B4F4DDE5-647E-4331-9163-0E7ECA8FCEFD}" dt="2021-08-09T11:12:39.950" v="7" actId="20577"/>
        <pc:sldMkLst>
          <pc:docMk/>
          <pc:sldMk cId="0" sldId="286"/>
        </pc:sldMkLst>
        <pc:spChg chg="mod">
          <ac:chgData name="鳴海 祐" userId="b1de848e6dad69f3" providerId="LiveId" clId="{B4F4DDE5-647E-4331-9163-0E7ECA8FCEFD}" dt="2021-08-09T11:12:39.950" v="7" actId="20577"/>
          <ac:spMkLst>
            <pc:docMk/>
            <pc:sldMk cId="0" sldId="286"/>
            <ac:spMk id="13" creationId="{CD7F2FE4-C67C-4721-9238-54C400A83F4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8A83E5D0-A6A0-4C7D-B7F3-3C57D5DB13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205A75E-27D0-4AEE-840A-560902FFE8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FC53344-1F6F-4CA8-8B60-DE6AAAAD2C96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5251BEB2-35CF-416C-AEF8-73173EE44CC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75D27F94-B92F-4303-AC42-83748FF977D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89586FA-E649-44DB-A61A-32295C4D89C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B6F736F5-9A87-4A01-8532-F9D61CE5C8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63CB593-0699-431C-BF07-47E020A696C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05BA1D6-9787-46B4-BF24-8C1B58437437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F35239EE-4864-4B3E-9D86-28BFFF6130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1E38EEFB-9E8F-48B5-8422-5374A5C023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57108435-71C1-4564-818A-A9C3FE68472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868178C-3C93-4081-9F9D-6F18B1D6BC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90891CA-B1A8-4B2B-9203-67010302F57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 イメージ プレースホルダ 1">
            <a:extLst>
              <a:ext uri="{FF2B5EF4-FFF2-40B4-BE49-F238E27FC236}">
                <a16:creationId xmlns:a16="http://schemas.microsoft.com/office/drawing/2014/main" id="{9DF13945-DFDE-40B9-8A3A-9EA13BF4F3B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ノート プレースホルダ 2">
            <a:extLst>
              <a:ext uri="{FF2B5EF4-FFF2-40B4-BE49-F238E27FC236}">
                <a16:creationId xmlns:a16="http://schemas.microsoft.com/office/drawing/2014/main" id="{DDE81EBF-8A4F-4AC1-9DB8-AC8FA15C5DF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1268" name="スライド番号プレースホルダ 3">
            <a:extLst>
              <a:ext uri="{FF2B5EF4-FFF2-40B4-BE49-F238E27FC236}">
                <a16:creationId xmlns:a16="http://schemas.microsoft.com/office/drawing/2014/main" id="{E4431D10-5371-4A30-AC37-04859C2A8D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844E2CA-9E88-438A-942C-4D0C4E8E80CD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スライド イメージ プレースホルダ 1">
            <a:extLst>
              <a:ext uri="{FF2B5EF4-FFF2-40B4-BE49-F238E27FC236}">
                <a16:creationId xmlns:a16="http://schemas.microsoft.com/office/drawing/2014/main" id="{44D4CD11-8B29-4689-9C84-9EA23BF6B2B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ノート プレースホルダ 2">
            <a:extLst>
              <a:ext uri="{FF2B5EF4-FFF2-40B4-BE49-F238E27FC236}">
                <a16:creationId xmlns:a16="http://schemas.microsoft.com/office/drawing/2014/main" id="{DAB991D6-6D67-4954-A490-C710CB78F46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2292" name="スライド番号プレースホルダ 3">
            <a:extLst>
              <a:ext uri="{FF2B5EF4-FFF2-40B4-BE49-F238E27FC236}">
                <a16:creationId xmlns:a16="http://schemas.microsoft.com/office/drawing/2014/main" id="{EBB21B89-8CDF-4022-90BF-F533D39560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0B165E3-AD93-4C58-A4E2-2194E47B2410}" type="slidenum">
              <a:rPr lang="ja-JP" altLang="en-US"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スライド イメージ プレースホルダ 1">
            <a:extLst>
              <a:ext uri="{FF2B5EF4-FFF2-40B4-BE49-F238E27FC236}">
                <a16:creationId xmlns:a16="http://schemas.microsoft.com/office/drawing/2014/main" id="{5361A280-B247-4614-A44A-73424C32AD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ノート プレースホルダ 2">
            <a:extLst>
              <a:ext uri="{FF2B5EF4-FFF2-40B4-BE49-F238E27FC236}">
                <a16:creationId xmlns:a16="http://schemas.microsoft.com/office/drawing/2014/main" id="{6BE4E6DA-3499-4F68-8467-3C50007EF83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710CD099-2530-4146-95B3-A6FCCFA17C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0F90C8F-849F-44E3-A831-A8DAB6278EA6}" type="slidenum">
              <a:rPr lang="ja-JP" altLang="en-US"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スライド イメージ プレースホルダ 1">
            <a:extLst>
              <a:ext uri="{FF2B5EF4-FFF2-40B4-BE49-F238E27FC236}">
                <a16:creationId xmlns:a16="http://schemas.microsoft.com/office/drawing/2014/main" id="{C56CFCCB-5319-4E89-B494-6FC5C8887F9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ノート プレースホルダ 2">
            <a:extLst>
              <a:ext uri="{FF2B5EF4-FFF2-40B4-BE49-F238E27FC236}">
                <a16:creationId xmlns:a16="http://schemas.microsoft.com/office/drawing/2014/main" id="{2BC8FFFD-7A43-4F5E-A05B-081BFF955E7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471A30FF-FB58-403B-8C08-CF41995F89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110CA80-FA27-4104-9666-AB0287801534}" type="slidenum">
              <a:rPr lang="ja-JP" altLang="en-US"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74ADA400-8268-42F2-BECA-F8B61EA123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66EDC87A-D703-4273-8CD2-C0D33DA3A83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17C13F87-F8EF-4A33-91B9-29843063CB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A23B1EE-8BF2-49EA-9DAA-F67D9CC7EED2}" type="slidenum">
              <a:rPr lang="ja-JP" altLang="en-US"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スライド イメージ プレースホルダ 1">
            <a:extLst>
              <a:ext uri="{FF2B5EF4-FFF2-40B4-BE49-F238E27FC236}">
                <a16:creationId xmlns:a16="http://schemas.microsoft.com/office/drawing/2014/main" id="{DC7DA33C-CCEC-4859-AB95-F25541BBC50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ノート プレースホルダ 2">
            <a:extLst>
              <a:ext uri="{FF2B5EF4-FFF2-40B4-BE49-F238E27FC236}">
                <a16:creationId xmlns:a16="http://schemas.microsoft.com/office/drawing/2014/main" id="{646FC85D-94D8-402D-90B8-C68C5D601B2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499AEE1F-382A-408E-B6C2-787EBF56F4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A57DDA6-2E03-4CAF-8D63-ACAC2682F5B8}" type="slidenum">
              <a:rPr lang="ja-JP" altLang="en-US">
                <a:latin typeface="Calibri" panose="020F0502020204030204" pitchFamily="34" charset="0"/>
              </a:rPr>
              <a:pPr eaLnBrk="1" hangingPunct="1"/>
              <a:t>6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スライド イメージ プレースホルダ 1">
            <a:extLst>
              <a:ext uri="{FF2B5EF4-FFF2-40B4-BE49-F238E27FC236}">
                <a16:creationId xmlns:a16="http://schemas.microsoft.com/office/drawing/2014/main" id="{E0B7CF43-8992-4EE0-8CA0-BB406D0E4D1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ノート プレースホルダ 2">
            <a:extLst>
              <a:ext uri="{FF2B5EF4-FFF2-40B4-BE49-F238E27FC236}">
                <a16:creationId xmlns:a16="http://schemas.microsoft.com/office/drawing/2014/main" id="{7CF92891-1A29-49E5-8F3E-D68CB25B49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886264EC-86D6-42C5-A3C5-FD5D889CB0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BFC67D6-AD74-4203-B31D-A3EA811CB515}" type="slidenum">
              <a:rPr lang="ja-JP" altLang="en-US">
                <a:latin typeface="Calibri" panose="020F0502020204030204" pitchFamily="34" charset="0"/>
              </a:rPr>
              <a:pPr eaLnBrk="1" hangingPunct="1"/>
              <a:t>7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385FCAD-63FE-42E6-A0C2-A14CD6369D2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8573403-B848-41C1-BF00-D0E90DAE6D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49A76D3-EB74-4250-B684-20A5DC8FC7A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2493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64DED36-B6BD-4233-80EF-935EBB24F39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64338B42-56D9-4BB2-BE57-74E6622AC7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EC1EFE-AAE9-4FD0-8FF7-670B579496D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5631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402F0B7-67E4-41D2-9DD1-40FAF579B54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DF2FC68-24AC-4035-ABF8-0AF2F288FB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3512FB2-375A-47FE-A91E-0B6611C8955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1354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D95CF234-416A-48C2-966C-719DF31FC5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8A2085F-36B7-4E7F-8ECC-4DB61A2F8A6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407C0F-F83A-40C6-8693-A2CB3E39A85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27093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E0AB285-A10E-4A34-B3C6-C02D80C13C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1DAB8EB-5320-492A-B606-A75AF7CAFD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54795B3-C96F-4486-87B8-FD792081AA5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805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A06AF36-948D-4501-8EA8-358E6A3FF0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7C7E213-EC39-4D07-B663-CAB213E10D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655F86A-73E6-44D6-9D55-F4C6F3C3049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6771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DA407887-1A59-4D19-B1AB-68750E4C06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0D937048-40C4-4720-A122-7465521DAC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1E52966-6D3B-4C7E-8E7E-DAB3BFCB64B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68535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FBF11C68-B357-4F3F-B878-B2B5E812EE4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DF431264-14A1-45CD-90A8-BF366E3724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F4BA215-E63E-4041-95BD-8AC591E619E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07146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1846C726-9E64-4815-B38E-23C32E780B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539978B6-2432-46B3-91E4-D4F753E56C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BCE6A8-B398-40BD-A8B1-9AA30C3618E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9518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B88EF6C-95A8-4FF6-9B05-EEBB02568CF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BEDE767-5B91-4476-9423-6F1C824772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4EB2829-FBC4-4467-BA5F-27496D13CB1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3832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B85658A-9069-4943-B52C-5E449E9EE31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2BD34A5-AC24-4DE7-831A-13DCBA2216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15A1FD8-7DC3-435D-BA85-577FADAEA3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6352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CD8C103D-FA9A-44C0-A416-B55CF7D206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3A4A71B7-8651-4087-9EE2-0F0B99E7549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19AD8F14-54A8-4674-87DD-B9F279046AB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F8A7F8CC-AE56-4380-A3C9-C905B11C189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99BA863-3227-4BC9-8EE0-3E41CA5BC1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DF6E54E-9340-4D7F-A9AC-A9075C0CDF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325D2C15-364A-4F5F-8ACF-847FBA64CDB7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A54AF390-5D58-4E94-82E9-81B996E85C4C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63963B01-2A26-46BE-BC99-64513B2FF7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pPr eaLnBrk="1" hangingPunct="1"/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44D36190-ADDA-4F79-A5AF-9DB5A4B0A5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76" name="スライド番号プレースホルダ 3">
            <a:extLst>
              <a:ext uri="{FF2B5EF4-FFF2-40B4-BE49-F238E27FC236}">
                <a16:creationId xmlns:a16="http://schemas.microsoft.com/office/drawing/2014/main" id="{D953722B-DFE9-4695-BB8C-ADC3139404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C677552-E417-42A3-8FAA-4CBC7718CADA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77" name="フッター プレースホルダ 4">
            <a:extLst>
              <a:ext uri="{FF2B5EF4-FFF2-40B4-BE49-F238E27FC236}">
                <a16:creationId xmlns:a16="http://schemas.microsoft.com/office/drawing/2014/main" id="{C9444C24-EEA2-4939-BB29-3179AB78FE9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1153FF1-5902-4029-9340-3A443B03A465}"/>
              </a:ext>
            </a:extLst>
          </p:cNvPr>
          <p:cNvSpPr/>
          <p:nvPr/>
        </p:nvSpPr>
        <p:spPr>
          <a:xfrm>
            <a:off x="-15875" y="0"/>
            <a:ext cx="993298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CC83399-0C6B-472B-8C1F-3CC854C1DC01}"/>
              </a:ext>
            </a:extLst>
          </p:cNvPr>
          <p:cNvSpPr/>
          <p:nvPr/>
        </p:nvSpPr>
        <p:spPr>
          <a:xfrm>
            <a:off x="-14288" y="5429250"/>
            <a:ext cx="9932988" cy="14287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4E4D4386-8217-4A41-ABE6-8B70F5C2AD84}"/>
              </a:ext>
            </a:extLst>
          </p:cNvPr>
          <p:cNvSpPr txBox="1">
            <a:spLocks/>
          </p:cNvSpPr>
          <p:nvPr/>
        </p:nvSpPr>
        <p:spPr>
          <a:xfrm>
            <a:off x="238125" y="142875"/>
            <a:ext cx="7172325" cy="500063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000" b="1" dirty="0">
                <a:latin typeface="+mj-lt"/>
                <a:ea typeface="+mj-ea"/>
                <a:cs typeface="+mj-cs"/>
              </a:rPr>
              <a:t>○○○御中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0CD63990-CA77-40B6-ACA2-1C8C2F2D7A83}"/>
              </a:ext>
            </a:extLst>
          </p:cNvPr>
          <p:cNvSpPr txBox="1">
            <a:spLocks/>
          </p:cNvSpPr>
          <p:nvPr/>
        </p:nvSpPr>
        <p:spPr>
          <a:xfrm>
            <a:off x="79375" y="2643188"/>
            <a:ext cx="9715500" cy="500062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4000" b="1" dirty="0">
                <a:latin typeface="+mj-lt"/>
                <a:ea typeface="+mj-ea"/>
                <a:cs typeface="+mj-cs"/>
              </a:rPr>
              <a:t>事業計画書</a:t>
            </a:r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CD7F2FE4-C67C-4721-9238-54C400A83F45}"/>
              </a:ext>
            </a:extLst>
          </p:cNvPr>
          <p:cNvSpPr txBox="1">
            <a:spLocks/>
          </p:cNvSpPr>
          <p:nvPr/>
        </p:nvSpPr>
        <p:spPr>
          <a:xfrm>
            <a:off x="2381250" y="5857875"/>
            <a:ext cx="7172325" cy="500063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lang="en-US" altLang="ja-JP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2021</a:t>
            </a:r>
            <a:r>
              <a:rPr lang="ja-JP" altLang="en-US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年○○月○○日</a:t>
            </a:r>
            <a:endParaRPr lang="en-US" altLang="ja-JP" sz="20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algn="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株式会社△△△</a:t>
            </a: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A8A875A1-BD33-444C-B790-9A22D1212C8B}"/>
              </a:ext>
            </a:extLst>
          </p:cNvPr>
          <p:cNvSpPr txBox="1">
            <a:spLocks/>
          </p:cNvSpPr>
          <p:nvPr/>
        </p:nvSpPr>
        <p:spPr>
          <a:xfrm>
            <a:off x="8139113" y="142875"/>
            <a:ext cx="1385887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8901E15-6813-4A71-A7D7-CD34D78C736F}"/>
              </a:ext>
            </a:extLst>
          </p:cNvPr>
          <p:cNvSpPr/>
          <p:nvPr/>
        </p:nvSpPr>
        <p:spPr>
          <a:xfrm>
            <a:off x="-14288" y="5072063"/>
            <a:ext cx="9932988" cy="3571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EDB9D77B-175E-438B-BFBC-CFC4AF8BC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目次</a:t>
            </a:r>
          </a:p>
        </p:txBody>
      </p:sp>
      <p:sp>
        <p:nvSpPr>
          <p:cNvPr id="3075" name="Rectangle 4">
            <a:extLst>
              <a:ext uri="{FF2B5EF4-FFF2-40B4-BE49-F238E27FC236}">
                <a16:creationId xmlns:a16="http://schemas.microsoft.com/office/drawing/2014/main" id="{F61EAEFA-574B-463A-95B7-2F0644420A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38" y="928688"/>
            <a:ext cx="215106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1.</a:t>
            </a:r>
            <a:r>
              <a:rPr lang="ja-JP" altLang="en-US" sz="1600" b="1">
                <a:latin typeface="Calibri" panose="020F0502020204030204" pitchFamily="34" charset="0"/>
              </a:rPr>
              <a:t>エグゼクティブサマリー</a:t>
            </a:r>
          </a:p>
        </p:txBody>
      </p:sp>
      <p:sp>
        <p:nvSpPr>
          <p:cNvPr id="3076" name="Rectangle 5">
            <a:extLst>
              <a:ext uri="{FF2B5EF4-FFF2-40B4-BE49-F238E27FC236}">
                <a16:creationId xmlns:a16="http://schemas.microsoft.com/office/drawing/2014/main" id="{022CC14A-5323-43D2-824D-41367C8ECB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350" y="1285875"/>
            <a:ext cx="26289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1-1. </a:t>
            </a:r>
            <a:r>
              <a:rPr lang="ja-JP" altLang="en-US" sz="1600">
                <a:latin typeface="Calibri" panose="020F0502020204030204" pitchFamily="34" charset="0"/>
              </a:rPr>
              <a:t>エグゼクティブサマリー</a:t>
            </a:r>
          </a:p>
        </p:txBody>
      </p:sp>
      <p:sp>
        <p:nvSpPr>
          <p:cNvPr id="3077" name="Rectangle 6">
            <a:extLst>
              <a:ext uri="{FF2B5EF4-FFF2-40B4-BE49-F238E27FC236}">
                <a16:creationId xmlns:a16="http://schemas.microsoft.com/office/drawing/2014/main" id="{48D9BDED-8A1E-45B6-84B1-48E2AE09F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0300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3078" name="Rectangle 8">
            <a:extLst>
              <a:ext uri="{FF2B5EF4-FFF2-40B4-BE49-F238E27FC236}">
                <a16:creationId xmlns:a16="http://schemas.microsoft.com/office/drawing/2014/main" id="{D2EC4C20-1F94-41FA-BB4D-FA0B10B31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38" y="1866900"/>
            <a:ext cx="146843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2. </a:t>
            </a:r>
            <a:r>
              <a:rPr lang="ja-JP" altLang="en-US" sz="1600" b="1">
                <a:latin typeface="Calibri" panose="020F0502020204030204" pitchFamily="34" charset="0"/>
              </a:rPr>
              <a:t>事業コンセプト</a:t>
            </a:r>
          </a:p>
        </p:txBody>
      </p:sp>
      <p:sp>
        <p:nvSpPr>
          <p:cNvPr id="3079" name="Rectangle 9">
            <a:extLst>
              <a:ext uri="{FF2B5EF4-FFF2-40B4-BE49-F238E27FC236}">
                <a16:creationId xmlns:a16="http://schemas.microsoft.com/office/drawing/2014/main" id="{AB50AC67-8C20-4E40-9704-C65233EB9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350" y="2238375"/>
            <a:ext cx="22098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2-1. </a:t>
            </a:r>
            <a:r>
              <a:rPr lang="ja-JP" altLang="en-US" sz="1600">
                <a:latin typeface="Calibri" panose="020F0502020204030204" pitchFamily="34" charset="0"/>
              </a:rPr>
              <a:t>新規性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2-2. </a:t>
            </a:r>
            <a:r>
              <a:rPr lang="ja-JP" altLang="en-US" sz="1600">
                <a:latin typeface="Calibri" panose="020F0502020204030204" pitchFamily="34" charset="0"/>
              </a:rPr>
              <a:t>実現性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2-3. </a:t>
            </a:r>
            <a:r>
              <a:rPr lang="ja-JP" altLang="en-US" sz="1600">
                <a:latin typeface="Calibri" panose="020F0502020204030204" pitchFamily="34" charset="0"/>
              </a:rPr>
              <a:t>競合性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2-4. </a:t>
            </a:r>
            <a:r>
              <a:rPr lang="ja-JP" altLang="en-US" sz="1600">
                <a:latin typeface="Calibri" panose="020F0502020204030204" pitchFamily="34" charset="0"/>
              </a:rPr>
              <a:t>市場性・成長性</a:t>
            </a:r>
          </a:p>
          <a:p>
            <a:pPr eaLnBrk="1" hangingPunct="1">
              <a:spcBef>
                <a:spcPct val="50000"/>
              </a:spcBef>
            </a:pPr>
            <a:endParaRPr lang="ja-JP" altLang="en-US" sz="1600">
              <a:latin typeface="Calibri" panose="020F0502020204030204" pitchFamily="34" charset="0"/>
            </a:endParaRPr>
          </a:p>
        </p:txBody>
      </p:sp>
      <p:sp>
        <p:nvSpPr>
          <p:cNvPr id="3080" name="Rectangle 10">
            <a:extLst>
              <a:ext uri="{FF2B5EF4-FFF2-40B4-BE49-F238E27FC236}">
                <a16:creationId xmlns:a16="http://schemas.microsoft.com/office/drawing/2014/main" id="{81E73F92-0A0D-4E1C-A62B-AE5F1FF11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0300" y="2224088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3081" name="Rectangle 12">
            <a:extLst>
              <a:ext uri="{FF2B5EF4-FFF2-40B4-BE49-F238E27FC236}">
                <a16:creationId xmlns:a16="http://schemas.microsoft.com/office/drawing/2014/main" id="{5ACBE716-282E-4405-9420-64242AD094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38" y="3883025"/>
            <a:ext cx="175736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3. </a:t>
            </a:r>
            <a:r>
              <a:rPr lang="ja-JP" altLang="en-US" sz="1600" b="1">
                <a:latin typeface="Calibri" panose="020F0502020204030204" pitchFamily="34" charset="0"/>
              </a:rPr>
              <a:t>事業スケジュール</a:t>
            </a:r>
          </a:p>
        </p:txBody>
      </p:sp>
      <p:sp>
        <p:nvSpPr>
          <p:cNvPr id="3082" name="Rectangle 13">
            <a:extLst>
              <a:ext uri="{FF2B5EF4-FFF2-40B4-BE49-F238E27FC236}">
                <a16:creationId xmlns:a16="http://schemas.microsoft.com/office/drawing/2014/main" id="{585F07D6-73EB-4041-A76F-030E7543C2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350" y="4254500"/>
            <a:ext cx="22098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3-1. </a:t>
            </a:r>
            <a:r>
              <a:rPr lang="ja-JP" altLang="en-US" sz="1600">
                <a:latin typeface="Calibri" panose="020F0502020204030204" pitchFamily="34" charset="0"/>
              </a:rPr>
              <a:t>販売活動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3-2. </a:t>
            </a:r>
            <a:r>
              <a:rPr lang="ja-JP" altLang="en-US" sz="1600">
                <a:latin typeface="Calibri" panose="020F0502020204030204" pitchFamily="34" charset="0"/>
              </a:rPr>
              <a:t>購買活動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3-3. </a:t>
            </a:r>
            <a:r>
              <a:rPr lang="ja-JP" altLang="en-US" sz="1600">
                <a:latin typeface="Calibri" panose="020F0502020204030204" pitchFamily="34" charset="0"/>
              </a:rPr>
              <a:t>生産活動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3-4. </a:t>
            </a:r>
            <a:r>
              <a:rPr lang="ja-JP" altLang="en-US" sz="1600">
                <a:latin typeface="Calibri" panose="020F0502020204030204" pitchFamily="34" charset="0"/>
              </a:rPr>
              <a:t>設備投資計画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3-5. </a:t>
            </a:r>
            <a:r>
              <a:rPr lang="ja-JP" altLang="en-US" sz="1600">
                <a:latin typeface="Calibri" panose="020F0502020204030204" pitchFamily="34" charset="0"/>
              </a:rPr>
              <a:t>人員計画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3-6. </a:t>
            </a:r>
            <a:r>
              <a:rPr lang="ja-JP" altLang="en-US" sz="1600">
                <a:latin typeface="Calibri" panose="020F0502020204030204" pitchFamily="34" charset="0"/>
              </a:rPr>
              <a:t>研究開発活動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ja-JP" altLang="en-US" sz="1600">
              <a:latin typeface="Calibri" panose="020F0502020204030204" pitchFamily="34" charset="0"/>
            </a:endParaRPr>
          </a:p>
        </p:txBody>
      </p:sp>
      <p:sp>
        <p:nvSpPr>
          <p:cNvPr id="3083" name="Rectangle 14">
            <a:extLst>
              <a:ext uri="{FF2B5EF4-FFF2-40B4-BE49-F238E27FC236}">
                <a16:creationId xmlns:a16="http://schemas.microsoft.com/office/drawing/2014/main" id="{0DC20680-BCCB-4BC8-B415-5931E4B506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0300" y="4240213"/>
            <a:ext cx="711200" cy="234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endParaRPr lang="en-US" altLang="ja-JP" sz="1600">
              <a:latin typeface="Calibri" panose="020F0502020204030204" pitchFamily="34" charset="0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B39007DD-61C2-4737-AFCE-50F77C5C91BD}"/>
              </a:ext>
            </a:extLst>
          </p:cNvPr>
          <p:cNvCxnSpPr/>
          <p:nvPr/>
        </p:nvCxnSpPr>
        <p:spPr>
          <a:xfrm flipV="1">
            <a:off x="646113" y="1214438"/>
            <a:ext cx="3509962" cy="158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7D668DC6-538B-4D31-9ABE-51608692BDD0}"/>
              </a:ext>
            </a:extLst>
          </p:cNvPr>
          <p:cNvCxnSpPr/>
          <p:nvPr/>
        </p:nvCxnSpPr>
        <p:spPr>
          <a:xfrm flipV="1">
            <a:off x="666750" y="2170113"/>
            <a:ext cx="3509963" cy="158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4D8F1421-53B1-465D-A958-5F8CAE5C67B7}"/>
              </a:ext>
            </a:extLst>
          </p:cNvPr>
          <p:cNvCxnSpPr/>
          <p:nvPr/>
        </p:nvCxnSpPr>
        <p:spPr>
          <a:xfrm flipV="1">
            <a:off x="666750" y="4186238"/>
            <a:ext cx="3509963" cy="317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087" name="Rectangle 4">
            <a:extLst>
              <a:ext uri="{FF2B5EF4-FFF2-40B4-BE49-F238E27FC236}">
                <a16:creationId xmlns:a16="http://schemas.microsoft.com/office/drawing/2014/main" id="{6FE6CD02-97C8-4D92-B66C-D189DF2C6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9525" y="928688"/>
            <a:ext cx="10318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4. </a:t>
            </a:r>
            <a:r>
              <a:rPr lang="ja-JP" altLang="en-US" sz="1600" b="1">
                <a:latin typeface="Calibri" panose="020F0502020204030204" pitchFamily="34" charset="0"/>
              </a:rPr>
              <a:t>財務計画</a:t>
            </a:r>
          </a:p>
        </p:txBody>
      </p:sp>
      <p:sp>
        <p:nvSpPr>
          <p:cNvPr id="3088" name="Rectangle 5">
            <a:extLst>
              <a:ext uri="{FF2B5EF4-FFF2-40B4-BE49-F238E27FC236}">
                <a16:creationId xmlns:a16="http://schemas.microsoft.com/office/drawing/2014/main" id="{8B1BDF3D-74D4-42E6-8234-D17B6B0CA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3038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4-1. </a:t>
            </a:r>
            <a:r>
              <a:rPr lang="ja-JP" altLang="en-US" sz="1600">
                <a:latin typeface="Calibri" panose="020F0502020204030204" pitchFamily="34" charset="0"/>
              </a:rPr>
              <a:t>財務計画</a:t>
            </a:r>
          </a:p>
        </p:txBody>
      </p:sp>
      <p:sp>
        <p:nvSpPr>
          <p:cNvPr id="3089" name="Rectangle 6">
            <a:extLst>
              <a:ext uri="{FF2B5EF4-FFF2-40B4-BE49-F238E27FC236}">
                <a16:creationId xmlns:a16="http://schemas.microsoft.com/office/drawing/2014/main" id="{83378247-4910-474F-99CD-DE64B1D54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66" name="Rectangle 8">
            <a:extLst>
              <a:ext uri="{FF2B5EF4-FFF2-40B4-BE49-F238E27FC236}">
                <a16:creationId xmlns:a16="http://schemas.microsoft.com/office/drawing/2014/main" id="{9407F62B-90F2-4EFE-AB38-4FD4AF797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9525" y="1785938"/>
            <a:ext cx="25796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1600" b="1" dirty="0">
                <a:latin typeface="+mj-ea"/>
                <a:ea typeface="+mj-ea"/>
              </a:rPr>
              <a:t>5.</a:t>
            </a:r>
            <a:r>
              <a:rPr lang="ja-JP" altLang="en-US" sz="1600" b="1" dirty="0">
                <a:latin typeface="+mj-ea"/>
                <a:ea typeface="+mj-ea"/>
              </a:rPr>
              <a:t>現在までの経緯・実績・現状</a:t>
            </a:r>
            <a:endParaRPr lang="en-US" altLang="ja-JP" sz="1600" b="1" dirty="0">
              <a:latin typeface="+mj-ea"/>
              <a:ea typeface="+mj-ea"/>
            </a:endParaRPr>
          </a:p>
        </p:txBody>
      </p:sp>
      <p:sp>
        <p:nvSpPr>
          <p:cNvPr id="3091" name="Rectangle 9">
            <a:extLst>
              <a:ext uri="{FF2B5EF4-FFF2-40B4-BE49-F238E27FC236}">
                <a16:creationId xmlns:a16="http://schemas.microsoft.com/office/drawing/2014/main" id="{DCB20BDE-CBF7-44C7-BDAF-928EAB404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3038" y="215741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5-1. </a:t>
            </a:r>
            <a:r>
              <a:rPr lang="ja-JP" altLang="en-US" sz="1600">
                <a:latin typeface="Calibri" panose="020F0502020204030204" pitchFamily="34" charset="0"/>
              </a:rPr>
              <a:t>経緯・実績状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5-2. </a:t>
            </a:r>
            <a:r>
              <a:rPr lang="ja-JP" altLang="en-US" sz="1600">
                <a:latin typeface="Calibri" panose="020F0502020204030204" pitchFamily="34" charset="0"/>
              </a:rPr>
              <a:t>現状</a:t>
            </a:r>
          </a:p>
        </p:txBody>
      </p:sp>
      <p:sp>
        <p:nvSpPr>
          <p:cNvPr id="3092" name="Rectangle 10">
            <a:extLst>
              <a:ext uri="{FF2B5EF4-FFF2-40B4-BE49-F238E27FC236}">
                <a16:creationId xmlns:a16="http://schemas.microsoft.com/office/drawing/2014/main" id="{D4ED5212-DF31-4CAB-83BA-F5C3C2D9C0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214312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9C9C9025-7413-444E-BF77-CB2400E088EE}"/>
              </a:ext>
            </a:extLst>
          </p:cNvPr>
          <p:cNvCxnSpPr/>
          <p:nvPr/>
        </p:nvCxnSpPr>
        <p:spPr>
          <a:xfrm flipV="1">
            <a:off x="5003800" y="1214438"/>
            <a:ext cx="3509963" cy="158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51249770-EFE3-4A21-B214-3E177FB931EF}"/>
              </a:ext>
            </a:extLst>
          </p:cNvPr>
          <p:cNvCxnSpPr/>
          <p:nvPr/>
        </p:nvCxnSpPr>
        <p:spPr>
          <a:xfrm flipV="1">
            <a:off x="5024438" y="2089150"/>
            <a:ext cx="3509962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23" name="スライド番号プレースホルダ 29">
            <a:extLst>
              <a:ext uri="{FF2B5EF4-FFF2-40B4-BE49-F238E27FC236}">
                <a16:creationId xmlns:a16="http://schemas.microsoft.com/office/drawing/2014/main" id="{E14C97AE-80D8-40FD-8508-1E7C5E7C59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4C52CD3-0C31-40D8-A12F-F7275140EA02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124" name="フッター プレースホルダ 30">
            <a:extLst>
              <a:ext uri="{FF2B5EF4-FFF2-40B4-BE49-F238E27FC236}">
                <a16:creationId xmlns:a16="http://schemas.microsoft.com/office/drawing/2014/main" id="{EDF77B81-4ACA-4C1F-890E-CCAB4379AB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>
            <a:extLst>
              <a:ext uri="{FF2B5EF4-FFF2-40B4-BE49-F238E27FC236}">
                <a16:creationId xmlns:a16="http://schemas.microsoft.com/office/drawing/2014/main" id="{854E9306-F601-4479-9D02-4006AF302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エグゼクティブサマリー</a:t>
            </a:r>
          </a:p>
        </p:txBody>
      </p:sp>
      <p:sp>
        <p:nvSpPr>
          <p:cNvPr id="4099" name="コンテンツ プレースホルダ 2">
            <a:extLst>
              <a:ext uri="{FF2B5EF4-FFF2-40B4-BE49-F238E27FC236}">
                <a16:creationId xmlns:a16="http://schemas.microsoft.com/office/drawing/2014/main" id="{88E54BED-0066-44B5-A760-4FFBC4F3A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z="1600"/>
              <a:t>エグゼクティブサマリー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事業計画書の内容を</a:t>
            </a:r>
            <a:r>
              <a:rPr lang="en-US" altLang="ja-JP" sz="1600"/>
              <a:t>1</a:t>
            </a:r>
            <a:r>
              <a:rPr lang="ja-JP" altLang="en-US" sz="1600"/>
              <a:t>枚にまとめたもので、このビジネスの成功要因を１枚にまとめたものです。 事業計画書の中で最も重要なページなので、魅力的になるよう心がけましょう。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eaLnBrk="1" hangingPunct="1"/>
            <a:r>
              <a:rPr lang="ja-JP" altLang="en-US" sz="1600"/>
              <a:t>必要な項目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事業コンセプト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事業スケジュール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財務計画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ja-JP" altLang="en-US" sz="1600"/>
              <a:t>上記</a:t>
            </a:r>
            <a:r>
              <a:rPr lang="en-US" altLang="ja-JP" sz="1600"/>
              <a:t>3</a:t>
            </a:r>
            <a:r>
              <a:rPr lang="ja-JP" altLang="en-US" sz="1600"/>
              <a:t>項目のポイントをできるだけ１枚にまとめて記載してください。</a:t>
            </a:r>
            <a:endParaRPr lang="en-US" altLang="ja-JP" sz="160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BB4FB74A-A991-45E5-9E7F-07BC3A4F46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28078C0-B8DC-4E0B-B802-4AD2060B7A08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A1A5C981-8B5E-4E72-ACF1-15F7FD18F41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>
            <a:extLst>
              <a:ext uri="{FF2B5EF4-FFF2-40B4-BE49-F238E27FC236}">
                <a16:creationId xmlns:a16="http://schemas.microsoft.com/office/drawing/2014/main" id="{66A71187-9CEC-4C88-8FBC-5714B37BF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事業コンセプト</a:t>
            </a:r>
          </a:p>
        </p:txBody>
      </p:sp>
      <p:sp>
        <p:nvSpPr>
          <p:cNvPr id="5123" name="コンテンツ プレースホルダ 2">
            <a:extLst>
              <a:ext uri="{FF2B5EF4-FFF2-40B4-BE49-F238E27FC236}">
                <a16:creationId xmlns:a16="http://schemas.microsoft.com/office/drawing/2014/main" id="{71EE2FDB-DAA0-4650-B72D-A2A60FE9B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z="1600"/>
              <a:t>事業コンセプト</a:t>
            </a:r>
            <a:endParaRPr lang="en-US" altLang="ja-JP" sz="1600"/>
          </a:p>
          <a:p>
            <a:pPr lvl="1"/>
            <a:r>
              <a:rPr lang="ja-JP" altLang="en-US" sz="1600"/>
              <a:t>何（価値・ベネフィット）を、誰（ターゲット）に対して、どのように（仕組み）提供するのかを、新規性、実現性、競合性、市場性・成長性という観点から、事業の魅力、儲かるポイント、リスク等を読み手が把握しやすいように記載してください。</a:t>
            </a:r>
            <a:endParaRPr lang="en-US" altLang="ja-JP" sz="1600"/>
          </a:p>
          <a:p>
            <a:pPr lvl="1"/>
            <a:endParaRPr lang="en-US" altLang="ja-JP" sz="1600"/>
          </a:p>
          <a:p>
            <a:pPr eaLnBrk="1" hangingPunct="1"/>
            <a:r>
              <a:rPr lang="ja-JP" altLang="en-US" sz="1600"/>
              <a:t>必要な項目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新規性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実現性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競合性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市場性・成長性</a:t>
            </a:r>
            <a:endParaRPr lang="en-US" altLang="ja-JP" sz="1600"/>
          </a:p>
          <a:p>
            <a:pPr lvl="1"/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r>
              <a:rPr lang="ja-JP" altLang="en-US" sz="1600"/>
              <a:t>目安：</a:t>
            </a:r>
            <a:r>
              <a:rPr lang="en-US" altLang="ja-JP" sz="1600"/>
              <a:t>2</a:t>
            </a:r>
            <a:r>
              <a:rPr lang="ja-JP" altLang="en-US" sz="1600"/>
              <a:t>～</a:t>
            </a:r>
            <a:r>
              <a:rPr lang="en-US" altLang="ja-JP" sz="1600"/>
              <a:t>6</a:t>
            </a:r>
            <a:r>
              <a:rPr lang="ja-JP" altLang="en-US" sz="1600"/>
              <a:t>枚程度</a:t>
            </a:r>
            <a:endParaRPr lang="en-US" altLang="ja-JP" sz="160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44D4FE2A-94AA-4FC5-817D-555413FF93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B204166-DD98-421D-8419-557CE0AF5174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615B2A40-9AD4-4BBE-8A41-1523119DC5F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>
            <a:extLst>
              <a:ext uri="{FF2B5EF4-FFF2-40B4-BE49-F238E27FC236}">
                <a16:creationId xmlns:a16="http://schemas.microsoft.com/office/drawing/2014/main" id="{4078F71D-3FF6-4C82-BFE8-132BFD51C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事業スケジュール</a:t>
            </a:r>
          </a:p>
        </p:txBody>
      </p:sp>
      <p:sp>
        <p:nvSpPr>
          <p:cNvPr id="6147" name="コンテンツ プレースホルダ 2">
            <a:extLst>
              <a:ext uri="{FF2B5EF4-FFF2-40B4-BE49-F238E27FC236}">
                <a16:creationId xmlns:a16="http://schemas.microsoft.com/office/drawing/2014/main" id="{9E436365-24FD-432D-B7F0-0623F3C19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z="1600"/>
              <a:t>事業スケジュール</a:t>
            </a:r>
            <a:endParaRPr lang="en-US" altLang="ja-JP" sz="1600"/>
          </a:p>
          <a:p>
            <a:pPr lvl="1"/>
            <a:r>
              <a:rPr lang="ja-JP" altLang="en-US" sz="1600"/>
              <a:t>事業を推進していく上で必要な各活動のスケジュールが具体的に計画されており、かつそれが実現可能なのかを判断できるように記載してください。</a:t>
            </a:r>
            <a:endParaRPr lang="en-US" altLang="ja-JP" sz="1600"/>
          </a:p>
          <a:p>
            <a:pPr lvl="1"/>
            <a:endParaRPr lang="en-US" altLang="ja-JP" sz="1600"/>
          </a:p>
          <a:p>
            <a:pPr eaLnBrk="1" hangingPunct="1"/>
            <a:r>
              <a:rPr lang="ja-JP" altLang="en-US" sz="1600"/>
              <a:t>必要な項目</a:t>
            </a:r>
            <a:endParaRPr lang="en-US" altLang="ja-JP" sz="1600"/>
          </a:p>
          <a:p>
            <a:pPr lvl="1"/>
            <a:r>
              <a:rPr lang="ja-JP" altLang="en-US" sz="1600"/>
              <a:t>販売活動</a:t>
            </a:r>
            <a:endParaRPr lang="en-US" altLang="ja-JP" sz="1600"/>
          </a:p>
          <a:p>
            <a:pPr lvl="1"/>
            <a:r>
              <a:rPr lang="ja-JP" altLang="en-US" sz="1600"/>
              <a:t>購買（仕入）活動</a:t>
            </a:r>
            <a:endParaRPr lang="en-US" altLang="ja-JP" sz="1600"/>
          </a:p>
          <a:p>
            <a:pPr lvl="1"/>
            <a:r>
              <a:rPr lang="ja-JP" altLang="en-US" sz="1600"/>
              <a:t>生産活動</a:t>
            </a:r>
            <a:endParaRPr lang="en-US" altLang="ja-JP" sz="1600"/>
          </a:p>
          <a:p>
            <a:pPr lvl="1"/>
            <a:r>
              <a:rPr lang="ja-JP" altLang="en-US" sz="1600"/>
              <a:t>設備投資計画</a:t>
            </a:r>
            <a:endParaRPr lang="en-US" altLang="ja-JP" sz="1600"/>
          </a:p>
          <a:p>
            <a:pPr lvl="1"/>
            <a:r>
              <a:rPr lang="ja-JP" altLang="en-US" sz="1600"/>
              <a:t>人員計画</a:t>
            </a:r>
            <a:endParaRPr lang="en-US" altLang="ja-JP" sz="1600"/>
          </a:p>
          <a:p>
            <a:pPr lvl="1"/>
            <a:r>
              <a:rPr lang="ja-JP" altLang="en-US" sz="1600"/>
              <a:t>研究開発活動</a:t>
            </a:r>
            <a:endParaRPr lang="en-US" altLang="ja-JP" sz="1600"/>
          </a:p>
          <a:p>
            <a:pPr lvl="1"/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r>
              <a:rPr lang="ja-JP" altLang="en-US" sz="1600"/>
              <a:t>目安：</a:t>
            </a:r>
            <a:r>
              <a:rPr lang="en-US" altLang="ja-JP" sz="1600"/>
              <a:t>2</a:t>
            </a:r>
            <a:r>
              <a:rPr lang="ja-JP" altLang="en-US" sz="1600"/>
              <a:t>～</a:t>
            </a:r>
            <a:r>
              <a:rPr lang="en-US" altLang="ja-JP" sz="1600"/>
              <a:t>6</a:t>
            </a:r>
            <a:r>
              <a:rPr lang="ja-JP" altLang="en-US" sz="1600"/>
              <a:t>枚程度</a:t>
            </a:r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endParaRPr lang="en-US" altLang="ja-JP" sz="160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E1A194ED-18D3-4B3E-9B67-3ABA01A5B4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54FD185-155D-4640-A41F-F8EEC7F27AD3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B1ED9BDD-69DC-4D6C-A912-CD8E5018CC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>
            <a:extLst>
              <a:ext uri="{FF2B5EF4-FFF2-40B4-BE49-F238E27FC236}">
                <a16:creationId xmlns:a16="http://schemas.microsoft.com/office/drawing/2014/main" id="{E9234536-0704-442D-AE2E-D8E8BD9BE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財務計画</a:t>
            </a:r>
          </a:p>
        </p:txBody>
      </p:sp>
      <p:sp>
        <p:nvSpPr>
          <p:cNvPr id="5123" name="コンテンツ プレースホルダ 2">
            <a:extLst>
              <a:ext uri="{FF2B5EF4-FFF2-40B4-BE49-F238E27FC236}">
                <a16:creationId xmlns:a16="http://schemas.microsoft.com/office/drawing/2014/main" id="{5EA54F21-DB02-4344-BCD4-9D34BA7A6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ja-JP" altLang="en-US" sz="1600" dirty="0"/>
              <a:t>財務計画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>
                <a:latin typeface="+mn-ea"/>
              </a:rPr>
              <a:t>「利益計画」及び「資金計画」を、表やグラフを交えて</a:t>
            </a:r>
            <a:r>
              <a:rPr lang="ja-JP" altLang="en-US" sz="1600" dirty="0"/>
              <a:t>視覚的に成長角度を認識しやすいよう作成してください。事業の将来像を把握しやすく作成するのがポイントです。</a:t>
            </a:r>
            <a:endParaRPr lang="en-US" altLang="ja-JP" sz="1600" dirty="0">
              <a:latin typeface="+mn-ea"/>
            </a:endParaRPr>
          </a:p>
          <a:p>
            <a:pPr lvl="1">
              <a:buFont typeface="Arial" charset="0"/>
              <a:buChar char="–"/>
              <a:defRPr/>
            </a:pPr>
            <a:endParaRPr lang="en-US" altLang="ja-JP" sz="1600" dirty="0">
              <a:latin typeface="+mn-ea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ja-JP" altLang="en-US" sz="1600" dirty="0"/>
              <a:t>必要な項目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事業別の売上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原価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売上総利益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販売管理費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営業利益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営業外・特別収支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法人税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当期純利益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en-US" altLang="ja-JP" sz="1600" dirty="0"/>
              <a:t>KPI</a:t>
            </a:r>
            <a:r>
              <a:rPr lang="ja-JP" altLang="en-US" sz="1600" dirty="0"/>
              <a:t>（</a:t>
            </a:r>
            <a:r>
              <a:rPr lang="zh-TW" altLang="en-US" sz="1600" dirty="0"/>
              <a:t>重要業績指標</a:t>
            </a:r>
            <a:r>
              <a:rPr lang="ja-JP" altLang="en-US" sz="1600" dirty="0"/>
              <a:t>）</a:t>
            </a:r>
            <a:endParaRPr lang="en-US" altLang="ja-JP" sz="1600" dirty="0" err="1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営業キャッシュフロー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投資キャッシュフロー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財務キャッシュフロー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endParaRPr lang="en-US" altLang="ja-JP" sz="1600" dirty="0"/>
          </a:p>
          <a:p>
            <a:pPr lvl="1">
              <a:buFont typeface="Arial" charset="0"/>
              <a:buNone/>
              <a:defRPr/>
            </a:pPr>
            <a:r>
              <a:rPr lang="ja-JP" altLang="en-US" sz="1600" dirty="0"/>
              <a:t>目安：</a:t>
            </a:r>
            <a:r>
              <a:rPr lang="en-US" altLang="ja-JP" sz="1600" dirty="0"/>
              <a:t>2</a:t>
            </a:r>
            <a:r>
              <a:rPr lang="ja-JP" altLang="en-US" sz="1600" dirty="0"/>
              <a:t>枚～</a:t>
            </a:r>
            <a:r>
              <a:rPr lang="en-US" altLang="ja-JP" sz="1600" dirty="0"/>
              <a:t>3</a:t>
            </a:r>
            <a:r>
              <a:rPr lang="ja-JP" altLang="en-US" sz="1600" dirty="0"/>
              <a:t>枚程度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endParaRPr lang="en-US" altLang="ja-JP" sz="1600" dirty="0"/>
          </a:p>
          <a:p>
            <a:pPr lvl="1">
              <a:buFont typeface="Arial" charset="0"/>
              <a:buNone/>
              <a:defRPr/>
            </a:pPr>
            <a:endParaRPr lang="en-US" altLang="ja-JP" sz="1600" dirty="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8FAB635C-11C2-419D-BDC3-CF9FDDA040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109AB14-CB65-47B2-AA2B-812D0E43E20A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6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435DD161-2F67-4FA5-971D-3A46F1EF7F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B6B5A3DF-E4FC-4C00-AC33-0A7DB7FDB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現在までの経緯・実績・現状</a:t>
            </a:r>
          </a:p>
        </p:txBody>
      </p:sp>
      <p:sp>
        <p:nvSpPr>
          <p:cNvPr id="8195" name="コンテンツ プレースホルダ 2">
            <a:extLst>
              <a:ext uri="{FF2B5EF4-FFF2-40B4-BE49-F238E27FC236}">
                <a16:creationId xmlns:a16="http://schemas.microsoft.com/office/drawing/2014/main" id="{C598E79B-448C-49A5-ACAC-45020A9E65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1600"/>
              <a:t>現在までの経緯・実績・現状</a:t>
            </a:r>
            <a:endParaRPr lang="en-US" altLang="ja-JP" sz="1600"/>
          </a:p>
          <a:p>
            <a:pPr lvl="1"/>
            <a:r>
              <a:rPr lang="ja-JP" altLang="en-US" sz="1600"/>
              <a:t>事業開始から現在までの経緯及び過去の実績、現状について記載して下さい。企業の資質、永続性等を高評価してもらえるよう作成してください。</a:t>
            </a:r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endParaRPr lang="en-US" altLang="ja-JP" sz="1600"/>
          </a:p>
          <a:p>
            <a:r>
              <a:rPr lang="ja-JP" altLang="en-US" sz="1600"/>
              <a:t>必要な項目</a:t>
            </a:r>
            <a:endParaRPr lang="en-US" altLang="ja-JP" sz="1600"/>
          </a:p>
          <a:p>
            <a:pPr lvl="1"/>
            <a:r>
              <a:rPr lang="ja-JP" altLang="en-US" sz="1600"/>
              <a:t>事業開始から現在までの経緯</a:t>
            </a:r>
            <a:endParaRPr lang="en-US" altLang="ja-JP" sz="1600"/>
          </a:p>
          <a:p>
            <a:pPr lvl="1"/>
            <a:r>
              <a:rPr lang="ja-JP" altLang="en-US" sz="1600"/>
              <a:t>過去の実績</a:t>
            </a:r>
            <a:endParaRPr lang="en-US" altLang="ja-JP" sz="1600"/>
          </a:p>
          <a:p>
            <a:pPr lvl="1"/>
            <a:r>
              <a:rPr lang="ja-JP" altLang="en-US" sz="1600"/>
              <a:t>現状の執行体制など</a:t>
            </a:r>
            <a:endParaRPr lang="en-US" altLang="ja-JP" sz="1600"/>
          </a:p>
          <a:p>
            <a:pPr lvl="1"/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r>
              <a:rPr lang="ja-JP" altLang="en-US" sz="1600"/>
              <a:t>必要に応じて資料を添付して下さい。</a:t>
            </a:r>
            <a:endParaRPr lang="en-US" altLang="ja-JP" sz="1600"/>
          </a:p>
          <a:p>
            <a:pPr lvl="1"/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endParaRPr lang="en-US" altLang="ja-JP" sz="160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F11CE77B-754D-4D99-9E62-451D277F20F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3FBB363-B768-4A17-B585-374F3EC4599B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7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9EDA508C-C8F7-40C8-B7C0-BEDB4CDAF98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616</Words>
  <Application>Microsoft Office PowerPoint</Application>
  <PresentationFormat>A4 210 x 297 mm</PresentationFormat>
  <Paragraphs>123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ＭＳ Ｐゴシック</vt:lpstr>
      <vt:lpstr>Arial</vt:lpstr>
      <vt:lpstr>Calibri</vt:lpstr>
      <vt:lpstr>Times New Roman</vt:lpstr>
      <vt:lpstr>Office テーマ</vt:lpstr>
      <vt:lpstr>PowerPoint プレゼンテーション</vt:lpstr>
      <vt:lpstr>目次</vt:lpstr>
      <vt:lpstr>エグゼクティブサマリー</vt:lpstr>
      <vt:lpstr>事業コンセプト</vt:lpstr>
      <vt:lpstr>事業スケジュール</vt:lpstr>
      <vt:lpstr>財務計画</vt:lpstr>
      <vt:lpstr>現在までの経緯・実績・現状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簡易的な事業計画書のひな形テンプレートです。下記の内容の簡単な解説が盛り込まれています。_x000d_
_x000d_
・エグゼクティブサマリー_x000d_
・事業コンセプト_x000d_
・事業スケジュール_x000d_
・財務計画_x000d_
・経緯／実績／現状</dc:description>
  <cp:lastModifiedBy>tp</cp:lastModifiedBy>
  <cp:revision>7</cp:revision>
  <dcterms:created xsi:type="dcterms:W3CDTF">2009-02-13T08:21:57Z</dcterms:created>
  <dcterms:modified xsi:type="dcterms:W3CDTF">2021-08-09T11:12:41Z</dcterms:modified>
</cp:coreProperties>
</file>