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6" r:id="rId2"/>
    <p:sldId id="287" r:id="rId3"/>
    <p:sldId id="271" r:id="rId4"/>
    <p:sldId id="276" r:id="rId5"/>
    <p:sldId id="283" r:id="rId6"/>
    <p:sldId id="284" r:id="rId7"/>
    <p:sldId id="277" r:id="rId8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09197278-8DF9-4402-9DC6-6A6E224ECC7C}"/>
    <pc:docChg chg="modSld">
      <pc:chgData name="鳴海 祐" userId="b1de848e6dad69f3" providerId="LiveId" clId="{09197278-8DF9-4402-9DC6-6A6E224ECC7C}" dt="2021-08-09T11:12:18.010" v="7" actId="20577"/>
      <pc:docMkLst>
        <pc:docMk/>
      </pc:docMkLst>
      <pc:sldChg chg="modSp mod">
        <pc:chgData name="鳴海 祐" userId="b1de848e6dad69f3" providerId="LiveId" clId="{09197278-8DF9-4402-9DC6-6A6E224ECC7C}" dt="2021-08-09T11:12:18.010" v="7" actId="20577"/>
        <pc:sldMkLst>
          <pc:docMk/>
          <pc:sldMk cId="0" sldId="286"/>
        </pc:sldMkLst>
        <pc:spChg chg="mod">
          <ac:chgData name="鳴海 祐" userId="b1de848e6dad69f3" providerId="LiveId" clId="{09197278-8DF9-4402-9DC6-6A6E224ECC7C}" dt="2021-08-09T11:12:18.010" v="7" actId="20577"/>
          <ac:spMkLst>
            <pc:docMk/>
            <pc:sldMk cId="0" sldId="286"/>
            <ac:spMk id="13" creationId="{2B3BFD69-B5C3-4B55-920C-B852E464822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02356E7-08E6-4F50-9AE5-BBBACD24C4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C90F796-D682-4C68-AC4F-5647376A8C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5DEF8D9-31F2-4659-B7DE-8E98DEE18BD0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CBA1AC5-C927-4794-B55D-96EAE5D4C0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1CF0BAE-73EC-4C0D-96D7-AB65271A0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67F3333-CEC4-48A5-AFA6-95C692B614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0624348-7672-4BA8-8C6D-ACDB9CBC8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3DE3FE8-2D53-4679-96F4-8C9F3930EB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5EC7582-6536-42A6-8133-BFCF2AAE4CDD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7B8D497-E1CF-4CA4-BAD6-F76CA1955C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426FD9C-4043-4607-982E-27BF2EA536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EB74E75-1A48-4A98-B66B-8A8BA57CE01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7DB4706-E143-4E9A-A3AA-CC47CFFD9B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2A28B22-0511-498F-814B-10CA9642B2A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 1">
            <a:extLst>
              <a:ext uri="{FF2B5EF4-FFF2-40B4-BE49-F238E27FC236}">
                <a16:creationId xmlns:a16="http://schemas.microsoft.com/office/drawing/2014/main" id="{4F7D3A57-049F-4D92-AD8D-DF8840986A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 2">
            <a:extLst>
              <a:ext uri="{FF2B5EF4-FFF2-40B4-BE49-F238E27FC236}">
                <a16:creationId xmlns:a16="http://schemas.microsoft.com/office/drawing/2014/main" id="{25C2E5B7-93FD-4A13-A76D-E3AF3771A1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84D3404E-3E4A-459F-8575-D393570F9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2501385-081B-40C1-A3BC-F26E0D32C38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 1">
            <a:extLst>
              <a:ext uri="{FF2B5EF4-FFF2-40B4-BE49-F238E27FC236}">
                <a16:creationId xmlns:a16="http://schemas.microsoft.com/office/drawing/2014/main" id="{EF09C057-C904-4117-8061-7E339F4912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 2">
            <a:extLst>
              <a:ext uri="{FF2B5EF4-FFF2-40B4-BE49-F238E27FC236}">
                <a16:creationId xmlns:a16="http://schemas.microsoft.com/office/drawing/2014/main" id="{1B020101-1D5A-4B41-8A70-CF1207766F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427C26FC-0DBD-4700-BA7C-A968A72107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ADE1D6-5AF5-4354-986D-7778BDE6E98B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>
            <a:extLst>
              <a:ext uri="{FF2B5EF4-FFF2-40B4-BE49-F238E27FC236}">
                <a16:creationId xmlns:a16="http://schemas.microsoft.com/office/drawing/2014/main" id="{7D11526D-565C-4F8C-96D0-EA9712F35F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>
            <a:extLst>
              <a:ext uri="{FF2B5EF4-FFF2-40B4-BE49-F238E27FC236}">
                <a16:creationId xmlns:a16="http://schemas.microsoft.com/office/drawing/2014/main" id="{8F5C2A6D-1D22-4152-83BD-00F78A1FD9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CB9D1015-42BA-428F-B6CA-33CB603CA8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7BBC5A5-B054-4EBA-906C-0B141355CA1D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>
            <a:extLst>
              <a:ext uri="{FF2B5EF4-FFF2-40B4-BE49-F238E27FC236}">
                <a16:creationId xmlns:a16="http://schemas.microsoft.com/office/drawing/2014/main" id="{672CE258-85B7-4022-8241-DA3D16FABA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 2">
            <a:extLst>
              <a:ext uri="{FF2B5EF4-FFF2-40B4-BE49-F238E27FC236}">
                <a16:creationId xmlns:a16="http://schemas.microsoft.com/office/drawing/2014/main" id="{21A13712-D540-42A3-9D0D-A7BA8E8D0E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2C800BA5-A507-4DD1-822B-7E010073D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9BA7C75-4B14-49B4-BF0D-500F8293FDE1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F824E559-D1C5-4629-AB02-0D4A5694F9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389FA40E-6D43-4433-84B9-76105D9375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7E9C2EA6-AA51-406E-B11F-9DAD0B3107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864E871-C861-4DCD-8342-EFFA8E992470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36B7CDCB-FA8F-4D89-BE2C-0C6D9BA48C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463614AD-E13F-4390-A68A-A67C1AC304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8DCDAF6D-D5E6-4D75-A51D-EB71C93C76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7DAB087-CD66-465E-9F48-9CC48C83ABC1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35B1255C-F967-4795-89C3-01DBF20CFE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F90B93E6-29AF-4634-845C-9AFC1464C9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FD169831-8209-4FF7-84A5-1F669B71F4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DEBA383-9DB5-4F4B-9D92-D7FD58D20BA2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13B81A3-E9B7-4E56-8ACE-A238CABBE9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472D552-25B3-48FF-895A-2BF01245BD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606787-3765-4C0D-8DBA-5E9BC4B16D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559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FED6361-35E7-4E23-B10D-5963B3AEE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15289C0-D2DD-4D4D-BE77-A6C2DA9B47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BBF9F1-C425-4A7E-858F-E3B7D06719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91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55ECED9-A52D-43C1-A561-198D57691D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4A5BB08-815B-442E-81BE-6820B62AD1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93F98F-9CBD-4587-8D34-A58BA8D954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687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6FF5317-2D42-41C3-BDA9-9DD63A5F0C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88343D9-336A-48A8-BE3A-566D8CA97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6B4C66-46DC-4EDA-9201-9D464CAB6E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108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37EB2A3-D0D7-4665-B52A-D56B7BB2D2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0C86D59-B145-42D1-AA94-F829AB80A0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169977-393B-4070-9AF6-CC548CD111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312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1D9937-A20A-49E6-9CE3-C979747941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8AA7210-1CB9-49A4-8D5C-4C210F6229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A3AA9E-CE11-4043-83F6-554D0D0DD7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7694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1846DEC3-7950-4C27-815F-B2DB62D27C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68EB632D-C5B8-4B56-80A3-6E412A0984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C3112B-B21E-48FC-8790-FA226EBFFD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749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B969319-BB03-4173-8336-EF4349F373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F42B087-4FA5-449D-B56E-B0D8F9AF67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7133EE-8A5B-4155-977E-EF71C224F0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210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0B6CB228-A8F6-420D-8E67-6693D50CAE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5BF9AC9F-D613-418D-9CD2-276EE25C42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FF9DDD-FFC4-4044-9F0F-54A2A1CED6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5710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4D4C49C-3BA4-414F-8683-ADC2A53353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E14105-3B99-46D9-8D11-0FE7676E0D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FD7CC5-510D-4740-B4BB-96E5D35D67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3B7F879-2921-4999-AB03-E899A7DEBF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256EB05-8C48-4F64-A5AF-1D54668CB5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F8DE44-A3A8-41EA-964B-B83D09114A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903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D90DB614-3029-4DE9-96AD-AE420946799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F9035C1B-F8A4-435B-9EA5-7B22C1417A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ED14DD47-75DA-4226-AA96-9AE70E83B8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3F482CED-8B6A-4336-B6A8-F144FA2D8D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1F489C-0229-4E0F-A251-62B17F0AE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8E4463B-29A3-4DA1-AB3A-9B0D3A698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60039800-4F63-42F6-992D-E01A6988CCFB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2EDF0A96-F485-44D5-8C10-60B234709C3D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BBE4232B-4B56-46C8-A6C9-564DEA4E1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6E4622AC-B20A-48D9-808B-F9CC13D30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7FD12D87-B654-4B43-8AA3-4AACB133E4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F17D49-89B8-449C-BF65-052763FB74D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026DDBDF-57AE-4F30-AD9B-98939E7141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2009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4E71504-3CDF-4F79-941B-9254F7A7535E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17AFF6C-BFEF-40E4-9C48-C23A7FAA8254}"/>
              </a:ext>
            </a:extLst>
          </p:cNvPr>
          <p:cNvSpPr/>
          <p:nvPr/>
        </p:nvSpPr>
        <p:spPr>
          <a:xfrm>
            <a:off x="-14288" y="5429250"/>
            <a:ext cx="9932988" cy="1428750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22C78BF6-8C03-443F-B3B6-861FCD06C630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1927F45E-245B-4521-A18D-6C490B2931DE}"/>
              </a:ext>
            </a:extLst>
          </p:cNvPr>
          <p:cNvSpPr txBox="1">
            <a:spLocks/>
          </p:cNvSpPr>
          <p:nvPr/>
        </p:nvSpPr>
        <p:spPr>
          <a:xfrm>
            <a:off x="79375" y="26431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事業計画書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2B3BFD69-B5C3-4B55-920C-B852E4648224}"/>
              </a:ext>
            </a:extLst>
          </p:cNvPr>
          <p:cNvSpPr txBox="1">
            <a:spLocks/>
          </p:cNvSpPr>
          <p:nvPr/>
        </p:nvSpPr>
        <p:spPr>
          <a:xfrm>
            <a:off x="2381250" y="5857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ACBD8D4B-4680-4F8F-85CC-08CAECA09D25}"/>
              </a:ext>
            </a:extLst>
          </p:cNvPr>
          <p:cNvSpPr txBox="1">
            <a:spLocks/>
          </p:cNvSpPr>
          <p:nvPr/>
        </p:nvSpPr>
        <p:spPr>
          <a:xfrm>
            <a:off x="8139113" y="142875"/>
            <a:ext cx="1385887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8D6E8BD-EC63-484C-901C-0F57DF59F80C}"/>
              </a:ext>
            </a:extLst>
          </p:cNvPr>
          <p:cNvSpPr/>
          <p:nvPr/>
        </p:nvSpPr>
        <p:spPr>
          <a:xfrm>
            <a:off x="-14288" y="5072063"/>
            <a:ext cx="9932988" cy="3571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806805FA-AA18-4FCF-9D86-33C76295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3075" name="Rectangle 4">
            <a:extLst>
              <a:ext uri="{FF2B5EF4-FFF2-40B4-BE49-F238E27FC236}">
                <a16:creationId xmlns:a16="http://schemas.microsoft.com/office/drawing/2014/main" id="{1AFD26BE-00CB-4905-87EC-A333C1B02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928688"/>
            <a:ext cx="2151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1.</a:t>
            </a:r>
            <a:r>
              <a:rPr lang="ja-JP" altLang="en-US" sz="1600" b="1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6" name="Rectangle 5">
            <a:extLst>
              <a:ext uri="{FF2B5EF4-FFF2-40B4-BE49-F238E27FC236}">
                <a16:creationId xmlns:a16="http://schemas.microsoft.com/office/drawing/2014/main" id="{E460521D-973A-47F6-BA18-890D3B26B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1285875"/>
            <a:ext cx="2628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1-1. </a:t>
            </a:r>
            <a:r>
              <a:rPr lang="ja-JP" altLang="en-US" sz="1600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8AB475FF-8621-4A65-A0BB-1C7396C40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78" name="Rectangle 8">
            <a:extLst>
              <a:ext uri="{FF2B5EF4-FFF2-40B4-BE49-F238E27FC236}">
                <a16:creationId xmlns:a16="http://schemas.microsoft.com/office/drawing/2014/main" id="{3B9E234B-5337-4FC9-91BC-6E680A3B6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1866900"/>
            <a:ext cx="14684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2. </a:t>
            </a:r>
            <a:r>
              <a:rPr lang="ja-JP" altLang="en-US" sz="1600" b="1">
                <a:latin typeface="Calibri" panose="020F0502020204030204" pitchFamily="34" charset="0"/>
              </a:rPr>
              <a:t>事業コンセプト</a:t>
            </a:r>
          </a:p>
        </p:txBody>
      </p:sp>
      <p:sp>
        <p:nvSpPr>
          <p:cNvPr id="3079" name="Rectangle 9">
            <a:extLst>
              <a:ext uri="{FF2B5EF4-FFF2-40B4-BE49-F238E27FC236}">
                <a16:creationId xmlns:a16="http://schemas.microsoft.com/office/drawing/2014/main" id="{24AA0212-6A0E-4BAF-B2DD-44401BB9C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2238375"/>
            <a:ext cx="22098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2-1. </a:t>
            </a:r>
            <a:r>
              <a:rPr lang="ja-JP" altLang="en-US" sz="1600">
                <a:latin typeface="Calibri" panose="020F0502020204030204" pitchFamily="34" charset="0"/>
              </a:rPr>
              <a:t>新規性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2-2. </a:t>
            </a:r>
            <a:r>
              <a:rPr lang="ja-JP" altLang="en-US" sz="1600">
                <a:latin typeface="Calibri" panose="020F0502020204030204" pitchFamily="34" charset="0"/>
              </a:rPr>
              <a:t>実現性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2-3. </a:t>
            </a:r>
            <a:r>
              <a:rPr lang="ja-JP" altLang="en-US" sz="1600">
                <a:latin typeface="Calibri" panose="020F0502020204030204" pitchFamily="34" charset="0"/>
              </a:rPr>
              <a:t>競合性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2-4. </a:t>
            </a:r>
            <a:r>
              <a:rPr lang="ja-JP" altLang="en-US" sz="1600">
                <a:latin typeface="Calibri" panose="020F0502020204030204" pitchFamily="34" charset="0"/>
              </a:rPr>
              <a:t>市場性・成長性</a:t>
            </a: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0" name="Rectangle 10">
            <a:extLst>
              <a:ext uri="{FF2B5EF4-FFF2-40B4-BE49-F238E27FC236}">
                <a16:creationId xmlns:a16="http://schemas.microsoft.com/office/drawing/2014/main" id="{0D0B44AF-8A28-4800-9157-3C26E3F48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222408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81" name="Rectangle 12">
            <a:extLst>
              <a:ext uri="{FF2B5EF4-FFF2-40B4-BE49-F238E27FC236}">
                <a16:creationId xmlns:a16="http://schemas.microsoft.com/office/drawing/2014/main" id="{234C5689-1AE6-46B8-B5FB-AEBFC30C2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3883025"/>
            <a:ext cx="17573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3. </a:t>
            </a:r>
            <a:r>
              <a:rPr lang="ja-JP" altLang="en-US" sz="1600" b="1">
                <a:latin typeface="Calibri" panose="020F0502020204030204" pitchFamily="34" charset="0"/>
              </a:rPr>
              <a:t>事業スケジュール</a:t>
            </a:r>
          </a:p>
        </p:txBody>
      </p:sp>
      <p:sp>
        <p:nvSpPr>
          <p:cNvPr id="3082" name="Rectangle 13">
            <a:extLst>
              <a:ext uri="{FF2B5EF4-FFF2-40B4-BE49-F238E27FC236}">
                <a16:creationId xmlns:a16="http://schemas.microsoft.com/office/drawing/2014/main" id="{BD0BE38B-D72E-4787-A856-4A18BDAFC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4254500"/>
            <a:ext cx="2209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3-1. </a:t>
            </a:r>
            <a:r>
              <a:rPr lang="ja-JP" altLang="en-US" sz="1600">
                <a:latin typeface="Calibri" panose="020F0502020204030204" pitchFamily="34" charset="0"/>
              </a:rPr>
              <a:t>販売活動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3-2. </a:t>
            </a:r>
            <a:r>
              <a:rPr lang="ja-JP" altLang="en-US" sz="1600">
                <a:latin typeface="Calibri" panose="020F0502020204030204" pitchFamily="34" charset="0"/>
              </a:rPr>
              <a:t>購買活動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3-3. </a:t>
            </a:r>
            <a:r>
              <a:rPr lang="ja-JP" altLang="en-US" sz="1600">
                <a:latin typeface="Calibri" panose="020F0502020204030204" pitchFamily="34" charset="0"/>
              </a:rPr>
              <a:t>生産活動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3-4. </a:t>
            </a:r>
            <a:r>
              <a:rPr lang="ja-JP" altLang="en-US" sz="1600">
                <a:latin typeface="Calibri" panose="020F0502020204030204" pitchFamily="34" charset="0"/>
              </a:rPr>
              <a:t>設備投資計画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3-5. </a:t>
            </a:r>
            <a:r>
              <a:rPr lang="ja-JP" altLang="en-US" sz="1600">
                <a:latin typeface="Calibri" panose="020F0502020204030204" pitchFamily="34" charset="0"/>
              </a:rPr>
              <a:t>人員計画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3-6. </a:t>
            </a:r>
            <a:r>
              <a:rPr lang="ja-JP" altLang="en-US" sz="1600">
                <a:latin typeface="Calibri" panose="020F0502020204030204" pitchFamily="34" charset="0"/>
              </a:rPr>
              <a:t>研究開発活動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3" name="Rectangle 14">
            <a:extLst>
              <a:ext uri="{FF2B5EF4-FFF2-40B4-BE49-F238E27FC236}">
                <a16:creationId xmlns:a16="http://schemas.microsoft.com/office/drawing/2014/main" id="{A25023CC-3565-497E-A63C-496ADF86B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4240213"/>
            <a:ext cx="711200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FA622F4-E4D8-40A8-94C3-12C1780676C4}"/>
              </a:ext>
            </a:extLst>
          </p:cNvPr>
          <p:cNvCxnSpPr/>
          <p:nvPr/>
        </p:nvCxnSpPr>
        <p:spPr>
          <a:xfrm flipV="1">
            <a:off x="646113" y="1214438"/>
            <a:ext cx="350996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5A19E25-F031-49E1-8591-7A7910F61650}"/>
              </a:ext>
            </a:extLst>
          </p:cNvPr>
          <p:cNvCxnSpPr/>
          <p:nvPr/>
        </p:nvCxnSpPr>
        <p:spPr>
          <a:xfrm flipV="1">
            <a:off x="666750" y="2170113"/>
            <a:ext cx="350996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F21CF7D-9D7C-4B36-A4E1-2F95FA871AB6}"/>
              </a:ext>
            </a:extLst>
          </p:cNvPr>
          <p:cNvCxnSpPr/>
          <p:nvPr/>
        </p:nvCxnSpPr>
        <p:spPr>
          <a:xfrm flipV="1">
            <a:off x="666750" y="4186238"/>
            <a:ext cx="350996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7" name="Rectangle 4">
            <a:extLst>
              <a:ext uri="{FF2B5EF4-FFF2-40B4-BE49-F238E27FC236}">
                <a16:creationId xmlns:a16="http://schemas.microsoft.com/office/drawing/2014/main" id="{D871D4E3-3BE5-4963-87C5-3FBD6ABE4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928688"/>
            <a:ext cx="1031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4. </a:t>
            </a:r>
            <a:r>
              <a:rPr lang="ja-JP" altLang="en-US" sz="1600" b="1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8" name="Rectangle 5">
            <a:extLst>
              <a:ext uri="{FF2B5EF4-FFF2-40B4-BE49-F238E27FC236}">
                <a16:creationId xmlns:a16="http://schemas.microsoft.com/office/drawing/2014/main" id="{ED436B58-020B-4DD8-9D6B-414EB2A74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4-1. </a:t>
            </a:r>
            <a:r>
              <a:rPr lang="ja-JP" altLang="en-US" sz="1600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9" name="Rectangle 6">
            <a:extLst>
              <a:ext uri="{FF2B5EF4-FFF2-40B4-BE49-F238E27FC236}">
                <a16:creationId xmlns:a16="http://schemas.microsoft.com/office/drawing/2014/main" id="{BAEB5D30-2D08-4000-96CA-8B7DBB2DC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7E64A2F6-51E5-4EF2-ADE2-49CD583C1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1785938"/>
            <a:ext cx="25796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1600" b="1" dirty="0">
                <a:latin typeface="+mj-ea"/>
                <a:ea typeface="+mj-ea"/>
              </a:rPr>
              <a:t>5.</a:t>
            </a:r>
            <a:r>
              <a:rPr lang="ja-JP" altLang="en-US" sz="1600" b="1" dirty="0">
                <a:latin typeface="+mj-ea"/>
                <a:ea typeface="+mj-ea"/>
              </a:rPr>
              <a:t>現在までの経緯・実績・現状</a:t>
            </a:r>
            <a:endParaRPr lang="en-US" altLang="ja-JP" sz="1600" b="1" dirty="0">
              <a:latin typeface="+mj-ea"/>
              <a:ea typeface="+mj-ea"/>
            </a:endParaRPr>
          </a:p>
        </p:txBody>
      </p:sp>
      <p:sp>
        <p:nvSpPr>
          <p:cNvPr id="3091" name="Rectangle 9">
            <a:extLst>
              <a:ext uri="{FF2B5EF4-FFF2-40B4-BE49-F238E27FC236}">
                <a16:creationId xmlns:a16="http://schemas.microsoft.com/office/drawing/2014/main" id="{13A48C22-58EF-447F-B559-79AB5ACA9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215741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5-1. </a:t>
            </a:r>
            <a:r>
              <a:rPr lang="ja-JP" altLang="en-US" sz="1600">
                <a:latin typeface="Calibri" panose="020F0502020204030204" pitchFamily="34" charset="0"/>
              </a:rPr>
              <a:t>経緯・実績状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5-2. </a:t>
            </a:r>
            <a:r>
              <a:rPr lang="ja-JP" altLang="en-US" sz="1600">
                <a:latin typeface="Calibri" panose="020F0502020204030204" pitchFamily="34" charset="0"/>
              </a:rPr>
              <a:t>現状</a:t>
            </a:r>
          </a:p>
        </p:txBody>
      </p:sp>
      <p:sp>
        <p:nvSpPr>
          <p:cNvPr id="3092" name="Rectangle 10">
            <a:extLst>
              <a:ext uri="{FF2B5EF4-FFF2-40B4-BE49-F238E27FC236}">
                <a16:creationId xmlns:a16="http://schemas.microsoft.com/office/drawing/2014/main" id="{F8D740B4-EBB8-4166-BD3C-79B024D70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214312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7A4CC4E7-CDF8-474F-8946-E62AE61A9182}"/>
              </a:ext>
            </a:extLst>
          </p:cNvPr>
          <p:cNvCxnSpPr/>
          <p:nvPr/>
        </p:nvCxnSpPr>
        <p:spPr>
          <a:xfrm flipV="1">
            <a:off x="5003800" y="1214438"/>
            <a:ext cx="350996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BCA22906-D801-4374-ADB0-648195B4CC1E}"/>
              </a:ext>
            </a:extLst>
          </p:cNvPr>
          <p:cNvCxnSpPr/>
          <p:nvPr/>
        </p:nvCxnSpPr>
        <p:spPr>
          <a:xfrm flipV="1">
            <a:off x="5024438" y="2089150"/>
            <a:ext cx="35099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E6091817-A792-4F8F-A781-8EAD1E6622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3F9A8A6-A2F7-4A7A-AD38-22084209EDE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FB394BA3-7EE0-47BA-8084-AB8D6996FC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7E0FB382-A62D-465D-93F9-E6732714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4099" name="コンテンツ プレースホルダ 2">
            <a:extLst>
              <a:ext uri="{FF2B5EF4-FFF2-40B4-BE49-F238E27FC236}">
                <a16:creationId xmlns:a16="http://schemas.microsoft.com/office/drawing/2014/main" id="{D2340791-108A-4F8E-818D-288FE864B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エグゼクティブサマリー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事業計画書の内容を</a:t>
            </a:r>
            <a:r>
              <a:rPr lang="en-US" altLang="ja-JP" sz="1600"/>
              <a:t>1</a:t>
            </a:r>
            <a:r>
              <a:rPr lang="ja-JP" altLang="en-US" sz="1600"/>
              <a:t>枚にまとめたもので、このビジネスの成功要因を１枚にまとめたものです。 事業計画書の中で最も重要なページなので、魅力的になるよう心がけましょう。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財務計画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上記</a:t>
            </a:r>
            <a:r>
              <a:rPr lang="en-US" altLang="ja-JP" sz="1600"/>
              <a:t>3</a:t>
            </a:r>
            <a:r>
              <a:rPr lang="ja-JP" altLang="en-US" sz="1600"/>
              <a:t>項目のポイントをできるだけ１枚にまとめて記載してください。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B6DD78A-F0D9-4139-830C-669EF730F1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5B82AC2-2F36-4845-B044-41AA0B06C968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EDD2D77A-A8A7-4931-AB6A-317FB557D8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9DA73D01-5BE8-427F-9519-F8BB5C3F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事業コンセプト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9A88A371-4A67-448B-963D-708E45819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/>
            <a:r>
              <a:rPr lang="ja-JP" altLang="en-US" sz="1600"/>
              <a:t>何（価値・ベネフィット）を、誰（ターゲット）に対して、どのように（仕組み）提供するのかを、新規性、実現性、競合性、市場性・成長性という観点から、事業の魅力、儲かるポイント、リスク等を読み手が把握しやすい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新規性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実現性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競合性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市場性・成長性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A65595B-675F-464B-903F-C60821D11D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EE998F5-DA00-4EB7-8EF6-4D9057E0115C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45F8A858-2FEE-46B3-923E-F65F221A17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FA8C740D-FBBE-4816-BDD0-B8F040598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事業スケジュール</a:t>
            </a:r>
          </a:p>
        </p:txBody>
      </p:sp>
      <p:sp>
        <p:nvSpPr>
          <p:cNvPr id="6147" name="コンテンツ プレースホルダ 2">
            <a:extLst>
              <a:ext uri="{FF2B5EF4-FFF2-40B4-BE49-F238E27FC236}">
                <a16:creationId xmlns:a16="http://schemas.microsoft.com/office/drawing/2014/main" id="{0BF9E559-E167-48DC-8A7E-42E8A536A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/>
            <a:r>
              <a:rPr lang="ja-JP" altLang="en-US" sz="1600"/>
              <a:t>事業を推進していく上で必要な各活動のスケジュールが具体的に計画されており、かつそれが実現可能なのかを判断できるように記載してください。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販売活動</a:t>
            </a:r>
            <a:endParaRPr lang="en-US" altLang="ja-JP" sz="1600"/>
          </a:p>
          <a:p>
            <a:pPr lvl="1"/>
            <a:r>
              <a:rPr lang="ja-JP" altLang="en-US" sz="1600"/>
              <a:t>購買（仕入）活動</a:t>
            </a:r>
            <a:endParaRPr lang="en-US" altLang="ja-JP" sz="1600"/>
          </a:p>
          <a:p>
            <a:pPr lvl="1"/>
            <a:r>
              <a:rPr lang="ja-JP" altLang="en-US" sz="1600"/>
              <a:t>生産活動</a:t>
            </a:r>
            <a:endParaRPr lang="en-US" altLang="ja-JP" sz="1600"/>
          </a:p>
          <a:p>
            <a:pPr lvl="1"/>
            <a:r>
              <a:rPr lang="ja-JP" altLang="en-US" sz="1600"/>
              <a:t>設備投資計画</a:t>
            </a:r>
            <a:endParaRPr lang="en-US" altLang="ja-JP" sz="1600"/>
          </a:p>
          <a:p>
            <a:pPr lvl="1"/>
            <a:r>
              <a:rPr lang="ja-JP" altLang="en-US" sz="1600"/>
              <a:t>人員計画</a:t>
            </a:r>
            <a:endParaRPr lang="en-US" altLang="ja-JP" sz="1600"/>
          </a:p>
          <a:p>
            <a:pPr lvl="1"/>
            <a:r>
              <a:rPr lang="ja-JP" altLang="en-US" sz="1600"/>
              <a:t>研究開発活動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3E653011-4875-45C4-B439-6F8C3A7C19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A31830B-5636-4766-88A2-BED394EB1E3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E58FA0A6-0CF8-4C2F-BD52-78FCBDDA4C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601BECF5-95D9-4CBA-9671-053EBA192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財務計画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65605202-7D21-4FA9-9E7A-AAACCDD18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財務計画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>
                <a:latin typeface="+mn-ea"/>
              </a:rPr>
              <a:t>「利益計画」及び「資金計画」を、表やグラフを交えて</a:t>
            </a:r>
            <a:r>
              <a:rPr lang="ja-JP" altLang="en-US" sz="1600" dirty="0"/>
              <a:t>視覚的に成長角度を認識しやすいよう作成してください。事業の将来像を把握しやすく作成するのがポイントです。</a:t>
            </a:r>
            <a:endParaRPr lang="en-US" altLang="ja-JP" sz="1600" dirty="0">
              <a:latin typeface="+mn-ea"/>
            </a:endParaRPr>
          </a:p>
          <a:p>
            <a:pPr lvl="1">
              <a:buFont typeface="Arial" charset="0"/>
              <a:buChar char="–"/>
              <a:defRPr/>
            </a:pPr>
            <a:endParaRPr lang="en-US" altLang="ja-JP" sz="1600" dirty="0">
              <a:latin typeface="+mn-ea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必要な項目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事業別の売上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原価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売上総利益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販売管理費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営業外・特別収支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法人税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当期純利益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en-US" altLang="ja-JP" sz="1600" dirty="0"/>
              <a:t>KPI</a:t>
            </a:r>
            <a:r>
              <a:rPr lang="ja-JP" altLang="en-US" sz="1600" dirty="0"/>
              <a:t>（</a:t>
            </a:r>
            <a:r>
              <a:rPr lang="zh-TW" altLang="en-US" sz="1600" dirty="0"/>
              <a:t>重要業績指標</a:t>
            </a:r>
            <a:r>
              <a:rPr lang="ja-JP" altLang="en-US" sz="1600" dirty="0"/>
              <a:t>）</a:t>
            </a:r>
            <a:endParaRPr lang="en-US" altLang="ja-JP" sz="1600" dirty="0" err="1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投資キャッシュフロー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財務キャッシュフロー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r>
              <a:rPr lang="ja-JP" altLang="en-US" sz="1600" dirty="0"/>
              <a:t>目安：</a:t>
            </a:r>
            <a:r>
              <a:rPr lang="en-US" altLang="ja-JP" sz="1600" dirty="0"/>
              <a:t>2</a:t>
            </a:r>
            <a:r>
              <a:rPr lang="ja-JP" altLang="en-US" sz="1600" dirty="0"/>
              <a:t>枚～</a:t>
            </a:r>
            <a:r>
              <a:rPr lang="en-US" altLang="ja-JP" sz="1600" dirty="0"/>
              <a:t>3</a:t>
            </a:r>
            <a:r>
              <a:rPr lang="ja-JP" altLang="en-US" sz="1600" dirty="0"/>
              <a:t>枚程度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endParaRPr lang="en-US" altLang="ja-JP" sz="1600" dirty="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E95C2FA-F910-445E-8613-17483C177E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9B4F3D9-8445-4D54-9A9F-F686C434677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D1E725B1-6D84-4E78-B3C5-29F6CE2DA0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29D666A8-B7A6-47CA-9981-9EECFDCF5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現在までの経緯・実績・現状</a:t>
            </a:r>
          </a:p>
        </p:txBody>
      </p:sp>
      <p:sp>
        <p:nvSpPr>
          <p:cNvPr id="8195" name="コンテンツ プレースホルダ 2">
            <a:extLst>
              <a:ext uri="{FF2B5EF4-FFF2-40B4-BE49-F238E27FC236}">
                <a16:creationId xmlns:a16="http://schemas.microsoft.com/office/drawing/2014/main" id="{B9080156-733A-4119-8809-FD1380B32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1600"/>
              <a:t>現在までの経緯・実績・現状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事業開始から現在までの経緯及び過去の実績、現状について記載して下さい。企業の資質、永続性等を高評価してもらえるよう作成してください。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  <a:p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</a:t>
            </a:r>
            <a:endParaRPr lang="en-US" altLang="ja-JP" sz="1600"/>
          </a:p>
          <a:p>
            <a:pPr lvl="1"/>
            <a:r>
              <a:rPr lang="ja-JP" altLang="en-US" sz="1600"/>
              <a:t>過去の実績</a:t>
            </a:r>
            <a:endParaRPr lang="en-US" altLang="ja-JP" sz="1600"/>
          </a:p>
          <a:p>
            <a:pPr lvl="1"/>
            <a:r>
              <a:rPr lang="ja-JP" altLang="en-US" sz="1600"/>
              <a:t>現状の執行体制など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必要に応じて資料を添付して下さい。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BD94B49-CC7F-46EF-B59A-5474B513B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AA9B014-D9DA-4EF9-A48C-EBD4809189B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92DC32A0-B6BE-4F32-B0B6-979D13C777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616</Words>
  <Application>Microsoft Office PowerPoint</Application>
  <PresentationFormat>A4 210 x 297 mm</PresentationFormat>
  <Paragraphs>123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目次</vt:lpstr>
      <vt:lpstr>エグゼクティブサマリー</vt:lpstr>
      <vt:lpstr>事業コンセプト</vt:lpstr>
      <vt:lpstr>事業スケジュール</vt:lpstr>
      <vt:lpstr>財務計画</vt:lpstr>
      <vt:lpstr>現在までの経緯・実績・現状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簡易的な事業計画書のひな形テンプレートです。下記の内容の簡単な解説が盛り込まれています。_x000d_
_x000d_
・エグゼクティブサマリー_x000d_
・事業コンセプト_x000d_
・事業スケジュール_x000d_
・財務計画_x000d_
・経緯／実績／現状</dc:description>
  <cp:lastModifiedBy>tp</cp:lastModifiedBy>
  <cp:revision>6</cp:revision>
  <dcterms:created xsi:type="dcterms:W3CDTF">2009-02-13T08:21:57Z</dcterms:created>
  <dcterms:modified xsi:type="dcterms:W3CDTF">2021-08-09T11:12:20Z</dcterms:modified>
</cp:coreProperties>
</file>