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2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1A9BE2C8-F68C-4229-B068-89E37D42EC1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24A2F690-2493-4F1B-AAAF-2DC8A63B10E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890596E-0362-44FD-8BE5-6A773A6D6D2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38C113EA-28F6-440D-A04C-BCA570A1D4C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79CE7AA2-2A0A-4074-8BBF-8EEF0C6243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BD9C7D2C-3479-42AD-82AE-C6C4E1F725B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D1533A2A-B247-4FE8-A21F-C43C722A6B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FC08C497-74E9-49CB-85DC-33A151A7C846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F1A57ABE-01DE-4754-B14E-1E0E614BFD9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3DCA2EC5-0F31-457E-ACDF-BB0C8C26664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4F4BBD5E-3575-4DEB-8729-9C53F43839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683A071E-43A5-47F5-960B-5622454668AF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951D4C1-3C20-422B-8D2D-63A586BC4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C7BEE-3A1E-49B8-8F85-58718985CDF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34FB59F-7162-4E57-92DA-3E3D377E0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BC85A81-03B9-44BE-A279-F9448E1B3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F7CACB-8442-42C0-8CB2-905454E5491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61747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B938B7B-4769-4054-8A5E-CA3247360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3A8E1-4CEF-420E-B480-00213EB43AB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456DF0C-85CE-4DB5-9F90-31FF777F0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6813719-CFA2-4565-A057-6C506EE7B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5146C1-C1E8-447E-9ED2-2CBFE86DD7C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13943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4AB9991-7445-4EEF-AEC4-58480CAAA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D2E68-BAC4-477A-8766-E0626BB4B7B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2AA950C-924F-4A21-9F21-7C9F33CFF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3B8A72D-10F0-4EDD-9228-588BA4B0E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EE126A-1722-487E-8D6A-1F0E94434B6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48711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F62D5AC-0F11-4FE4-BF62-A27283816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5C48D-CF34-499F-942B-B067657FE4A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936C422-BE8F-4568-8C28-A239064B5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B75C925-DBD7-40DE-9FE3-A650449CC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FABBE4-C700-4C8C-94DB-E3EB3E25395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80372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D047942-5EB4-4F01-B330-5B69008C2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864FEA-BF14-4A34-97A7-AD567A9B267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7EA624D-B667-4076-9F85-7AAC57099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564712C-1DB3-4351-BF00-5EF883F25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BEEBDA-FA06-4DD7-B7E8-BD2EB7CBCCB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95027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99B992E-2F99-42FB-9B5D-D997EF7F5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437364-C404-4AF3-8967-E0551E55263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493A56E9-CAFC-41CF-A262-C8D9CB73C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84F4D92-B1AC-4A42-9FAA-7A4DC3456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02E285-3119-4624-9513-786D0C0A3A5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95536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C9D9B5A8-63B2-49D2-B8BB-5E6C7A591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59794F-C291-44EB-88B5-27011164217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77838297-5439-4C39-ACDC-C100DAF33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9612A718-0E14-4475-AF54-FD2913754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FAC48F-1959-4FA0-9031-91E7CF2C9C5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29463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D66D42AD-C62A-4FB6-A3AC-D0FF3EFCA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5B94E-CB21-4154-96FE-E259BB85ED9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3663654D-297E-4746-8565-EB066DF35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4F01DBA3-805B-428F-8F80-F42A7A955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6F6C48-12E7-4D1B-A7A1-4BCD1F42BFF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50827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B6B6DF80-DCB0-4A1F-8566-FA342FE27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41D582-B1C8-424D-89AE-BCA4E011309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1CFC054C-A185-4FAE-9313-05CDA1717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8F7B024F-FB0B-40FB-83F5-96CDCE4DF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746DF4-493B-49C5-B2BB-973717A0A58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50338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ADDB2722-8E4C-4E5C-8E36-237E1F011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481A7-9799-4897-91EC-D1736ADCFC6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246A1704-2C65-4418-9C3D-FF15409D0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03DE874-8133-4415-AD5F-CADC364A3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8B2076-583E-47ED-B7A6-5261BD657DD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46173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1D0AFDEE-EE38-480F-BAF3-0DFFC165C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C5F9B9-108D-4FCB-BE1B-762A1E21F58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07EF14AD-6027-43D6-9159-A0AB45DEF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E20305C2-BB13-402E-BA1D-EA78B8496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E97A65-5ABE-4B36-9319-B7CE0F29F04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04009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3801C30D-9D62-4DC9-B737-EAEF1F768CD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CB513618-EF01-467D-B660-E0E80BA0056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5837826-9768-494C-B690-EE28810813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F61982D-CD2C-4C06-8B95-6208CEA2B02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8AA7676-9900-4BBA-9B98-41FC28EE2F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652BE0B-FEF5-47DE-8AE9-9311735410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4D7F0472-77C2-41E5-8AF7-A058F3BFE830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A608D483-08F0-40D8-8716-79ACCD9B7A19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E8A7E0F6-E363-4847-A098-1E494BC23B84}"/>
              </a:ext>
            </a:extLst>
          </p:cNvPr>
          <p:cNvSpPr/>
          <p:nvPr/>
        </p:nvSpPr>
        <p:spPr>
          <a:xfrm>
            <a:off x="-14288" y="469900"/>
            <a:ext cx="9144001" cy="4603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A25BD263-0F47-422C-A4A8-01B0A3D8A1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382587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マーケティングミックス（</a:t>
            </a:r>
            <a:r>
              <a:rPr lang="en-US" altLang="ja-JP" sz="2500" b="1">
                <a:latin typeface="Calibri" panose="020F0502020204030204" pitchFamily="34" charset="0"/>
              </a:rPr>
              <a:t>4P</a:t>
            </a:r>
            <a:r>
              <a:rPr lang="ja-JP" altLang="en-US" sz="2500" b="1">
                <a:latin typeface="Calibri" panose="020F0502020204030204" pitchFamily="34" charset="0"/>
              </a:rPr>
              <a:t>）</a:t>
            </a:r>
          </a:p>
        </p:txBody>
      </p:sp>
      <p:sp>
        <p:nvSpPr>
          <p:cNvPr id="28" name="角丸四角形 27">
            <a:extLst>
              <a:ext uri="{FF2B5EF4-FFF2-40B4-BE49-F238E27FC236}">
                <a16:creationId xmlns:a16="http://schemas.microsoft.com/office/drawing/2014/main" id="{5FB40EBC-F2F0-43EA-865D-B9A845329BD9}"/>
              </a:ext>
            </a:extLst>
          </p:cNvPr>
          <p:cNvSpPr/>
          <p:nvPr/>
        </p:nvSpPr>
        <p:spPr>
          <a:xfrm>
            <a:off x="200025" y="879475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accent6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33" name="角丸四角形 32">
            <a:extLst>
              <a:ext uri="{FF2B5EF4-FFF2-40B4-BE49-F238E27FC236}">
                <a16:creationId xmlns:a16="http://schemas.microsoft.com/office/drawing/2014/main" id="{CDD4BB30-4F8D-4883-81AA-0202665F04F4}"/>
              </a:ext>
            </a:extLst>
          </p:cNvPr>
          <p:cNvSpPr/>
          <p:nvPr/>
        </p:nvSpPr>
        <p:spPr>
          <a:xfrm>
            <a:off x="200025" y="2868613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accent6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6" name="角丸四角形 25">
            <a:extLst>
              <a:ext uri="{FF2B5EF4-FFF2-40B4-BE49-F238E27FC236}">
                <a16:creationId xmlns:a16="http://schemas.microsoft.com/office/drawing/2014/main" id="{DE936BF9-EFFC-4E4C-8411-32EC38E85B53}"/>
              </a:ext>
            </a:extLst>
          </p:cNvPr>
          <p:cNvSpPr/>
          <p:nvPr/>
        </p:nvSpPr>
        <p:spPr>
          <a:xfrm>
            <a:off x="4700588" y="892175"/>
            <a:ext cx="4214812" cy="1571625"/>
          </a:xfrm>
          <a:prstGeom prst="roundRect">
            <a:avLst>
              <a:gd name="adj" fmla="val 9720"/>
            </a:avLst>
          </a:prstGeom>
          <a:solidFill>
            <a:schemeClr val="accent6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41" name="角丸四角形 40">
            <a:extLst>
              <a:ext uri="{FF2B5EF4-FFF2-40B4-BE49-F238E27FC236}">
                <a16:creationId xmlns:a16="http://schemas.microsoft.com/office/drawing/2014/main" id="{2F03F216-864B-4A65-A203-AEBB32921905}"/>
              </a:ext>
            </a:extLst>
          </p:cNvPr>
          <p:cNvSpPr/>
          <p:nvPr/>
        </p:nvSpPr>
        <p:spPr>
          <a:xfrm>
            <a:off x="4714875" y="2882900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accent6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47" name="二等辺三角形 46">
            <a:extLst>
              <a:ext uri="{FF2B5EF4-FFF2-40B4-BE49-F238E27FC236}">
                <a16:creationId xmlns:a16="http://schemas.microsoft.com/office/drawing/2014/main" id="{716C2BE5-4F3F-49A7-BEC8-E5AA89C53D9A}"/>
              </a:ext>
            </a:extLst>
          </p:cNvPr>
          <p:cNvSpPr/>
          <p:nvPr/>
        </p:nvSpPr>
        <p:spPr>
          <a:xfrm flipV="1">
            <a:off x="2816225" y="4643438"/>
            <a:ext cx="3500438" cy="384175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0BBB1086-8AFD-4AFB-B5AA-3C5FDD398FCD}"/>
              </a:ext>
            </a:extLst>
          </p:cNvPr>
          <p:cNvSpPr/>
          <p:nvPr/>
        </p:nvSpPr>
        <p:spPr>
          <a:xfrm>
            <a:off x="357188" y="5099050"/>
            <a:ext cx="8501062" cy="11128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2059" name="正方形/長方形 48">
            <a:extLst>
              <a:ext uri="{FF2B5EF4-FFF2-40B4-BE49-F238E27FC236}">
                <a16:creationId xmlns:a16="http://schemas.microsoft.com/office/drawing/2014/main" id="{1792B115-DD23-42BD-8B12-4A2656940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575" y="700088"/>
            <a:ext cx="1673225" cy="369887"/>
          </a:xfrm>
          <a:prstGeom prst="rect">
            <a:avLst/>
          </a:prstGeom>
          <a:gradFill rotWithShape="1">
            <a:gsLst>
              <a:gs pos="0">
                <a:srgbClr val="FF8080"/>
              </a:gs>
              <a:gs pos="50000">
                <a:srgbClr val="FFB3B3"/>
              </a:gs>
              <a:gs pos="100000">
                <a:srgbClr val="FFDADA"/>
              </a:gs>
            </a:gsLst>
            <a:lin ang="162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/>
              <a:t>Product（</a:t>
            </a:r>
            <a:r>
              <a:rPr lang="ja-JP" altLang="en-US"/>
              <a:t>製品）</a:t>
            </a:r>
          </a:p>
        </p:txBody>
      </p:sp>
      <p:sp>
        <p:nvSpPr>
          <p:cNvPr id="2060" name="正方形/長方形 49">
            <a:extLst>
              <a:ext uri="{FF2B5EF4-FFF2-40B4-BE49-F238E27FC236}">
                <a16:creationId xmlns:a16="http://schemas.microsoft.com/office/drawing/2014/main" id="{EA115310-3DD6-4C67-8A7D-CC4AF81E64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8238" y="700088"/>
            <a:ext cx="1403350" cy="369887"/>
          </a:xfrm>
          <a:prstGeom prst="rect">
            <a:avLst/>
          </a:prstGeom>
          <a:gradFill rotWithShape="1">
            <a:gsLst>
              <a:gs pos="0">
                <a:srgbClr val="FF8080"/>
              </a:gs>
              <a:gs pos="50000">
                <a:srgbClr val="FFB3B3"/>
              </a:gs>
              <a:gs pos="100000">
                <a:srgbClr val="FFDADA"/>
              </a:gs>
            </a:gsLst>
            <a:lin ang="162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/>
              <a:t>Price（</a:t>
            </a:r>
            <a:r>
              <a:rPr lang="ja-JP" altLang="en-US"/>
              <a:t>価格）</a:t>
            </a:r>
          </a:p>
        </p:txBody>
      </p:sp>
      <p:sp>
        <p:nvSpPr>
          <p:cNvPr id="2061" name="正方形/長方形 51">
            <a:extLst>
              <a:ext uri="{FF2B5EF4-FFF2-40B4-BE49-F238E27FC236}">
                <a16:creationId xmlns:a16="http://schemas.microsoft.com/office/drawing/2014/main" id="{0A9E6B1C-4397-44C0-A21F-86DA17E88A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575" y="2700338"/>
            <a:ext cx="1454150" cy="369887"/>
          </a:xfrm>
          <a:prstGeom prst="rect">
            <a:avLst/>
          </a:prstGeom>
          <a:gradFill rotWithShape="1">
            <a:gsLst>
              <a:gs pos="0">
                <a:srgbClr val="FF8080"/>
              </a:gs>
              <a:gs pos="50000">
                <a:srgbClr val="FFB3B3"/>
              </a:gs>
              <a:gs pos="100000">
                <a:srgbClr val="FFDADA"/>
              </a:gs>
            </a:gsLst>
            <a:lin ang="162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/>
              <a:t>Place（</a:t>
            </a:r>
            <a:r>
              <a:rPr lang="ja-JP" altLang="en-US"/>
              <a:t>流通）</a:t>
            </a:r>
          </a:p>
        </p:txBody>
      </p:sp>
      <p:sp>
        <p:nvSpPr>
          <p:cNvPr id="2062" name="正方形/長方形 52">
            <a:extLst>
              <a:ext uri="{FF2B5EF4-FFF2-40B4-BE49-F238E27FC236}">
                <a16:creationId xmlns:a16="http://schemas.microsoft.com/office/drawing/2014/main" id="{A9C9477A-782F-4EE3-8F15-C930F969EB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8238" y="2700338"/>
            <a:ext cx="2849562" cy="369887"/>
          </a:xfrm>
          <a:prstGeom prst="rect">
            <a:avLst/>
          </a:prstGeom>
          <a:gradFill rotWithShape="1">
            <a:gsLst>
              <a:gs pos="0">
                <a:srgbClr val="FF8080"/>
              </a:gs>
              <a:gs pos="50000">
                <a:srgbClr val="FFB3B3"/>
              </a:gs>
              <a:gs pos="100000">
                <a:srgbClr val="FFDADA"/>
              </a:gs>
            </a:gsLst>
            <a:lin ang="162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/>
              <a:t>Promotion</a:t>
            </a:r>
            <a:r>
              <a:rPr lang="ja-JP" altLang="en-US"/>
              <a:t>（プロモーション）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38</Words>
  <Application>Microsoft Office PowerPoint</Application>
  <PresentationFormat>画面に合わせる 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4Pのマーケティングミックスのテンプレートです。企画書・提案書などにご活用下さい。</dc:description>
  <cp:revision>7</cp:revision>
  <dcterms:created xsi:type="dcterms:W3CDTF">2009-02-20T09:16:29Z</dcterms:created>
  <dcterms:modified xsi:type="dcterms:W3CDTF">2021-08-08T00:19:49Z</dcterms:modified>
</cp:coreProperties>
</file>