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6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C44365D3-353C-4327-B2E0-2DED45FA07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ECE56BD-D89D-4E1F-9783-92C01406285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F4D1977-4C18-4144-891D-E7BD16AB355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794868E6-FFBC-4C7F-9728-CB4EEF0F92A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85F6CDF2-DCFF-4D06-B703-C28633700B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274109C-C47B-4BC7-B4B3-695E0A91604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8CA9C7E7-A10A-4FEA-AFE3-57E3D1CCFE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0F433AB-2E6C-410F-809F-93F274F90DC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23EB0C3C-47BA-44DF-AD5D-04F63BD27FD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7345973F-4F0E-409A-B6C0-9E4FAB60DB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6EB4BC06-5F07-44FC-B220-94B4C40524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5211119-A57A-47DF-A9DD-8BF25A0F52F8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9AA30E3-2AA4-4C29-847A-7AFF5D18C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71AFA-5AF9-4CAB-9323-9369BDEEA98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A2D0D9B-13E0-4FEE-AE99-1E981073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373EF98-47AB-4076-BB3C-391AF42CF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198BC-49B0-4E00-976F-A6863705897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068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9AD715E-70E9-42FA-B7E5-879CDD55D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89CA8-689D-4668-9C5A-CF5B0178C5D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79B35D-CC65-434F-8B17-21B30F6A1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D265BDA-5B92-48AE-A89B-60B5E9B3E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E7A68-484E-42E3-BEC9-D847DA7D49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747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FCC8B60-2C0E-4CCA-9EE5-47E86BC0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B1D27-3728-4C73-8822-3870D97307A5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A80FB90-DBF7-4FA3-A1EF-2ABE53CCA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5FE1C02-7464-4DCA-9203-258B2173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0263E-1C2C-45EB-89B2-E6432EE25D1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7675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86249C4-44E3-4CC0-8EED-169C6EB39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8AE33-00AD-4A52-90C6-4C74F62D251D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01BB9D9-79C1-4557-85D8-A31FBFC8C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4DADFF9-559B-412D-86E8-8BAE2BB46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3AFF22-5E17-44BD-BEDB-950CAE17B04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8746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C562E83-10D4-4545-A5E6-2197DE125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F5652-1A2B-47DA-B21C-1EF9DCB6C8F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72E4975-79F2-4BA9-BD22-BC2C85F5A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BAECCE1-1710-48B7-93DB-33E5FC64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B6691-3C42-4D96-94A3-1B5B506DBE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3659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8656CAFC-810A-4840-9C13-F01C56BBF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8582-89EC-4EA1-B297-C2634CFBE0BE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FB887E0-DD65-46E5-9D62-EDFE6BC96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D716540-3049-4FE6-AFA7-28EFEB1E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DFC0F-69F9-491B-B089-C29EE152A4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2150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589FFBC-D07F-4121-8948-FA022F349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51077-22FF-48C1-916F-DB526A9E9249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E5A24FA5-8E0A-454A-9977-EC68C991B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67E8C3FA-0701-4C3B-A18A-4C145D5B9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E4951-7AAB-4697-B677-CF25A7C8F8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342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BFC0C33E-1E67-47BB-9D32-CDAC8C0B5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3DE63-9059-4E8A-840E-51387E0AAA83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8954B308-0B51-4610-AFD3-E2C9D3DFB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40841862-FE08-4A3D-AAEB-80F4EED82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0DF39-68E6-49DC-A0C2-723A9AB5BCF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08399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48DC212B-1DA1-4364-A392-7F0150021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4A94C-1A3F-4277-BC1B-0166E288F53F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053C4C17-513B-46A1-8D94-BF09486D7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6A63195-D874-468B-B1E9-79C8A6785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55685-FC30-4CB0-92BF-8F58B53A500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138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A87B19D-A38C-4324-92F4-DCF505FBB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E43AA-1B43-4C31-BBD5-E538DF432977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EA3F381-2366-4EB9-87E6-6D26BE151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348422B-EB3F-45B3-A7B5-11A53BB40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A61DD-BB52-4DDB-B03A-C094817B03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073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E2742C3-AFF9-4518-A54A-42AC1D0A3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96692-2C57-4AA7-872B-1C4A5DC7D481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09A6FF1-5AEA-4736-B8BC-674C4E058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A2BB4D75-CF2D-48CC-8B7C-53CB6B62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7E2C8-DDFB-47B9-828F-160767BE40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008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4380C751-2416-4256-B7D1-2358FB3D062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E300C87-5F81-4369-97A4-8C2C9E10CD9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BB4BE6A-EDFB-4A7B-A50D-A1815AC35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F782413-0B9C-4B18-A89A-3E97EFF271BB}" type="datetimeFigureOut">
              <a:rPr lang="ja-JP" altLang="en-US"/>
              <a:pPr>
                <a:defRPr/>
              </a:pPr>
              <a:t>2021/8/8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DC747EC-057A-4619-A47C-DDE5BCCCD6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21B7C7A-3103-4F6B-9409-EF654B88D7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34000AE-D5B1-453C-A015-8B0B9DF559D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C5F20846-6BB8-4343-A3BD-4E3CE8D8D81D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BB5CCF1B-BBE8-4E15-BDF8-A1D8713865F6}"/>
              </a:ext>
            </a:extLst>
          </p:cNvPr>
          <p:cNvSpPr/>
          <p:nvPr/>
        </p:nvSpPr>
        <p:spPr>
          <a:xfrm>
            <a:off x="-14288" y="469900"/>
            <a:ext cx="9144001" cy="460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BA3A6B4D-E56F-41C4-B878-EA8859A6F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382587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マーケティングミックス（</a:t>
            </a:r>
            <a:r>
              <a:rPr lang="en-US" altLang="ja-JP" sz="2500" b="1">
                <a:latin typeface="Calibri" panose="020F0502020204030204" pitchFamily="34" charset="0"/>
              </a:rPr>
              <a:t>4C</a:t>
            </a:r>
            <a:r>
              <a:rPr lang="ja-JP" altLang="en-US" sz="2500" b="1">
                <a:latin typeface="Calibri" panose="020F0502020204030204" pitchFamily="34" charset="0"/>
              </a:rPr>
              <a:t>）</a:t>
            </a:r>
          </a:p>
        </p:txBody>
      </p:sp>
      <p:sp>
        <p:nvSpPr>
          <p:cNvPr id="28" name="角丸四角形 27">
            <a:extLst>
              <a:ext uri="{FF2B5EF4-FFF2-40B4-BE49-F238E27FC236}">
                <a16:creationId xmlns:a16="http://schemas.microsoft.com/office/drawing/2014/main" id="{965BE23D-C1D6-4F8C-8C40-6530C15E83F3}"/>
              </a:ext>
            </a:extLst>
          </p:cNvPr>
          <p:cNvSpPr/>
          <p:nvPr/>
        </p:nvSpPr>
        <p:spPr>
          <a:xfrm>
            <a:off x="200025" y="879475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33" name="角丸四角形 32">
            <a:extLst>
              <a:ext uri="{FF2B5EF4-FFF2-40B4-BE49-F238E27FC236}">
                <a16:creationId xmlns:a16="http://schemas.microsoft.com/office/drawing/2014/main" id="{8461E743-2CA4-46A6-AB7A-AA461D41DB8B}"/>
              </a:ext>
            </a:extLst>
          </p:cNvPr>
          <p:cNvSpPr/>
          <p:nvPr/>
        </p:nvSpPr>
        <p:spPr>
          <a:xfrm>
            <a:off x="200025" y="2868613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26" name="角丸四角形 25">
            <a:extLst>
              <a:ext uri="{FF2B5EF4-FFF2-40B4-BE49-F238E27FC236}">
                <a16:creationId xmlns:a16="http://schemas.microsoft.com/office/drawing/2014/main" id="{EA9E9843-E85F-45E2-9AAB-C103B5E033DC}"/>
              </a:ext>
            </a:extLst>
          </p:cNvPr>
          <p:cNvSpPr/>
          <p:nvPr/>
        </p:nvSpPr>
        <p:spPr>
          <a:xfrm>
            <a:off x="4700588" y="892175"/>
            <a:ext cx="4214812" cy="1571625"/>
          </a:xfrm>
          <a:prstGeom prst="roundRect">
            <a:avLst>
              <a:gd name="adj" fmla="val 972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1" name="角丸四角形 40">
            <a:extLst>
              <a:ext uri="{FF2B5EF4-FFF2-40B4-BE49-F238E27FC236}">
                <a16:creationId xmlns:a16="http://schemas.microsoft.com/office/drawing/2014/main" id="{66E2AF00-81BB-4D27-A488-EC3BF356FB21}"/>
              </a:ext>
            </a:extLst>
          </p:cNvPr>
          <p:cNvSpPr/>
          <p:nvPr/>
        </p:nvSpPr>
        <p:spPr>
          <a:xfrm>
            <a:off x="4714875" y="2882900"/>
            <a:ext cx="4214813" cy="1571625"/>
          </a:xfrm>
          <a:prstGeom prst="roundRect">
            <a:avLst>
              <a:gd name="adj" fmla="val 9720"/>
            </a:avLst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・ここに入力</a:t>
            </a:r>
          </a:p>
        </p:txBody>
      </p:sp>
      <p:sp>
        <p:nvSpPr>
          <p:cNvPr id="47" name="二等辺三角形 46">
            <a:extLst>
              <a:ext uri="{FF2B5EF4-FFF2-40B4-BE49-F238E27FC236}">
                <a16:creationId xmlns:a16="http://schemas.microsoft.com/office/drawing/2014/main" id="{AD02B2D2-D345-4E7B-A2BE-4F548AA1F860}"/>
              </a:ext>
            </a:extLst>
          </p:cNvPr>
          <p:cNvSpPr/>
          <p:nvPr/>
        </p:nvSpPr>
        <p:spPr>
          <a:xfrm flipV="1">
            <a:off x="2816225" y="4643438"/>
            <a:ext cx="3500438" cy="38417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ABA5A24A-97EF-45F7-8E7E-2761E458BA77}"/>
              </a:ext>
            </a:extLst>
          </p:cNvPr>
          <p:cNvSpPr/>
          <p:nvPr/>
        </p:nvSpPr>
        <p:spPr>
          <a:xfrm>
            <a:off x="357188" y="5099050"/>
            <a:ext cx="8501062" cy="111283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defRPr/>
            </a:pPr>
            <a:r>
              <a:rPr lang="ja-JP" altLang="en-US" sz="24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9" name="正方形/長方形 48">
            <a:extLst>
              <a:ext uri="{FF2B5EF4-FFF2-40B4-BE49-F238E27FC236}">
                <a16:creationId xmlns:a16="http://schemas.microsoft.com/office/drawing/2014/main" id="{F34CDB24-2E31-4535-81A4-139AEB9DD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700088"/>
            <a:ext cx="2976563" cy="369887"/>
          </a:xfrm>
          <a:prstGeom prst="rect">
            <a:avLst/>
          </a:prstGeom>
          <a:gradFill rotWithShape="1">
            <a:gsLst>
              <a:gs pos="0">
                <a:srgbClr val="8FDEA0"/>
              </a:gs>
              <a:gs pos="50000">
                <a:srgbClr val="BCE9C5"/>
              </a:gs>
              <a:gs pos="100000">
                <a:srgbClr val="DFF3E3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Customer Value（</a:t>
            </a:r>
            <a:r>
              <a:rPr lang="ja-JP" altLang="en-US"/>
              <a:t>顧客価値）</a:t>
            </a:r>
          </a:p>
        </p:txBody>
      </p:sp>
      <p:sp>
        <p:nvSpPr>
          <p:cNvPr id="2060" name="正方形/長方形 49">
            <a:extLst>
              <a:ext uri="{FF2B5EF4-FFF2-40B4-BE49-F238E27FC236}">
                <a16:creationId xmlns:a16="http://schemas.microsoft.com/office/drawing/2014/main" id="{8921F195-4AD4-496A-BF1E-994204D56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700088"/>
            <a:ext cx="3598862" cy="369887"/>
          </a:xfrm>
          <a:prstGeom prst="rect">
            <a:avLst/>
          </a:prstGeom>
          <a:gradFill rotWithShape="1">
            <a:gsLst>
              <a:gs pos="0">
                <a:srgbClr val="8FDEA0"/>
              </a:gs>
              <a:gs pos="50000">
                <a:srgbClr val="BCE9C5"/>
              </a:gs>
              <a:gs pos="100000">
                <a:srgbClr val="DFF3E3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Customer cost（</a:t>
            </a:r>
            <a:r>
              <a:rPr lang="ja-JP" altLang="en-US"/>
              <a:t>顧客の負担コスト）</a:t>
            </a:r>
          </a:p>
        </p:txBody>
      </p:sp>
      <p:sp>
        <p:nvSpPr>
          <p:cNvPr id="2061" name="正方形/長方形 51">
            <a:extLst>
              <a:ext uri="{FF2B5EF4-FFF2-40B4-BE49-F238E27FC236}">
                <a16:creationId xmlns:a16="http://schemas.microsoft.com/office/drawing/2014/main" id="{7BBE1803-6B6E-48E2-88F7-CB754E501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575" y="2700338"/>
            <a:ext cx="2447925" cy="369887"/>
          </a:xfrm>
          <a:prstGeom prst="rect">
            <a:avLst/>
          </a:prstGeom>
          <a:gradFill rotWithShape="1">
            <a:gsLst>
              <a:gs pos="0">
                <a:srgbClr val="8FDEA0"/>
              </a:gs>
              <a:gs pos="50000">
                <a:srgbClr val="BCE9C5"/>
              </a:gs>
              <a:gs pos="100000">
                <a:srgbClr val="DFF3E3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Convenience（</a:t>
            </a:r>
            <a:r>
              <a:rPr lang="ja-JP" altLang="en-US"/>
              <a:t>利便性）</a:t>
            </a:r>
          </a:p>
        </p:txBody>
      </p:sp>
      <p:sp>
        <p:nvSpPr>
          <p:cNvPr id="2062" name="正方形/長方形 52">
            <a:extLst>
              <a:ext uri="{FF2B5EF4-FFF2-40B4-BE49-F238E27FC236}">
                <a16:creationId xmlns:a16="http://schemas.microsoft.com/office/drawing/2014/main" id="{53F0BB0B-AA45-409A-8B33-5D88FFA53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8238" y="2700338"/>
            <a:ext cx="3741737" cy="369887"/>
          </a:xfrm>
          <a:prstGeom prst="rect">
            <a:avLst/>
          </a:prstGeom>
          <a:gradFill rotWithShape="1">
            <a:gsLst>
              <a:gs pos="0">
                <a:srgbClr val="8FDEA0"/>
              </a:gs>
              <a:gs pos="50000">
                <a:srgbClr val="BCE9C5"/>
              </a:gs>
              <a:gs pos="100000">
                <a:srgbClr val="DFF3E3"/>
              </a:gs>
            </a:gsLst>
            <a:lin ang="162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/>
              <a:t>Communication</a:t>
            </a:r>
            <a:r>
              <a:rPr lang="ja-JP" altLang="en-US"/>
              <a:t>（コミュニケーション）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44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4Cのマーケティングミックスのテンプレートです。企画書・提案書などにご活用下さい。</dc:description>
  <cp:revision>9</cp:revision>
  <dcterms:created xsi:type="dcterms:W3CDTF">2009-02-20T09:16:29Z</dcterms:created>
  <dcterms:modified xsi:type="dcterms:W3CDTF">2021-08-07T23:48:31Z</dcterms:modified>
</cp:coreProperties>
</file>