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217D3299-9C69-4351-961F-8AA682FE36D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AAE840FC-14ED-4B35-AC7F-3912E3F1BD6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313F76B-C8D0-41AA-A242-7E6DC6EC1D8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C0032AE-9D02-4CAB-A6FD-D1EB6EC474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544FAF91-3ADE-43A1-9B88-BCB0FA85EE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DB3E9641-548A-448F-9BC1-F676EB20FDF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C9BA54DA-CDDE-454B-AD7D-5F78EB0C1A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5E536C02-EA41-41F9-87D9-5F61531633A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32D37F0A-B815-4AD0-8E8C-CD75286532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386333B9-2F81-499A-86D9-E10071A251C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576C130A-54A2-44AB-899C-D2872F62D4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D330F23-CDD0-4B50-91C2-A08C3E791AE2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ED8C2044-1987-4AC6-B2C9-A4C6BFC97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0F07A-E1AC-4A83-B04A-CA368BBAB56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F2C43B-7C56-4D76-B83C-E658B17BC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6BC9A56-AFDB-4B9A-B246-74145CAA6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F4C234-8E9B-4683-B048-9D02DE0A337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212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4D43D8-B7BD-413B-AA36-C48A7828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EA799-683C-4A56-8EB2-6654874F3C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D26AA8-93B6-4B86-B071-A582248F0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8F683A2D-1CB3-4C68-8CF3-2A8E540A2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8D43E-87DD-4D27-9AE8-DDD6E885321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1010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3AFE5DA-DCEF-4D32-BF72-D9F5E7AAF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F4267-5962-4927-8F40-6FB38DE7C24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C159677-E2D6-4714-9AFA-7EEF69E6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DA6E7F2-0EF9-4F19-9E9E-E90937239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DB860D-4248-4B99-B210-5BE0AA4EE1F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1308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E6776BB-6F6F-4038-AA8F-51143A7E7C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BD4A9-D5F0-4537-B052-A96FA72E7701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594C5D47-9365-4226-A0A1-F38C99CA9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FF9F346B-3992-4643-9ED3-9E11BAC23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14DC86-59CC-4C49-B140-6C9B20DA66D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4450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F5767A4-5A4F-46E0-812C-33BA5DE2D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BE010-9D07-4F28-85E6-77A97BE73365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7D617B9-BA19-41AF-AC1D-243A41623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D28C8C9-1157-4310-B1BC-8EFC01936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10CAF1-C856-4B39-B46F-38765C4C4E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794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94CA426-C485-4064-B625-4C17F639E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6BCE3-DA41-4AC9-A847-0A0F90C465C2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9208C08-1ECF-43F8-99E8-CCA4050E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D9565F6-DC15-499F-A697-D33EED688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D5F93E-D304-4455-BC80-65B0F55541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42987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217206C-F9A7-436A-90E1-6B2FDF322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76028-0A70-4BDF-A594-9E8999C2C11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E52A32D-F210-46CD-83FF-237E325DA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4CCE51FF-CAD8-45FD-BBFD-4EAC61234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27622F-512B-4EA6-98ED-C6F1DB84130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09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C0B00C3-3ACB-46BC-9768-365ABF214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2446-8603-49A1-8AA8-9971C0A3BC7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4FBB1745-B743-4F65-9800-1C48D5DCCA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E25B4FF2-D17C-43B4-B475-7D174B647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ED7EC3-3D7F-4134-91D1-4FCE6F6ECB4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7916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1AE1B86-0183-4278-AB21-94F957F4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F50AC-579D-4E0B-9B2C-1ECA6A4ED6E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CECFE948-5B5A-46C2-B2F0-6A8C3FF5D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38ED3909-1454-43F0-8FE7-6F630C46B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CCD1CD-E37F-487B-A6F6-069848B21ED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9245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DA39583-01DB-4254-A5B2-EBD541C1E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F45E1-E6C5-4A4B-8B2D-6937341342AC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4A7D26A-41C1-4E8F-B11C-C7D93F48C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01AD332-F306-429D-ACA5-588D53E02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99173-61AE-4A71-9A3B-C7A05C73B03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6135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AC44012-6949-43EF-A428-C49872ACC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5277C1-1228-4C43-9151-B63C11AE533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3027F89-D54D-408E-B722-047BDE2D1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948B267-A1C9-4EF8-90EE-54A6681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E37F2A-438B-48FF-8E49-0A7AD5707F0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0287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3F65E4A-A1BD-4DD9-83E4-1BFBA1D7886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8A982FB-3B4E-4F83-8BE7-6A7437783F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82C9734-A082-4D52-94A7-1C155DC235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B44C67F-CA8A-4443-9407-8BD22599500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CB95660-9379-4EE8-8FD2-1651235D11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33C2F6D-004F-4236-8B2D-E378394D7F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6D2FFB9-DBE0-4C71-A4E5-7C1D3D48953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0EED9241-D74A-4CF4-9999-B47039256F59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8E86352-3207-4BE5-BB6A-E7AF2D5A1889}"/>
              </a:ext>
            </a:extLst>
          </p:cNvPr>
          <p:cNvSpPr/>
          <p:nvPr/>
        </p:nvSpPr>
        <p:spPr>
          <a:xfrm>
            <a:off x="-14288" y="469900"/>
            <a:ext cx="9144001" cy="46038"/>
          </a:xfrm>
          <a:prstGeom prst="rect">
            <a:avLst/>
          </a:prstGeom>
          <a:gradFill flip="none" rotWithShape="1">
            <a:gsLst>
              <a:gs pos="0">
                <a:srgbClr val="FF9900">
                  <a:shade val="30000"/>
                  <a:satMod val="115000"/>
                </a:srgbClr>
              </a:gs>
              <a:gs pos="50000">
                <a:srgbClr val="FF9900">
                  <a:shade val="67500"/>
                  <a:satMod val="115000"/>
                </a:srgbClr>
              </a:gs>
              <a:gs pos="100000">
                <a:srgbClr val="FF9900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1A145DC2-885C-4031-A1D6-E76F927F6F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3825875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マーケティングミックス（</a:t>
            </a:r>
            <a:r>
              <a:rPr lang="en-US" altLang="ja-JP" sz="2500" b="1">
                <a:latin typeface="Calibri" panose="020F0502020204030204" pitchFamily="34" charset="0"/>
              </a:rPr>
              <a:t>4C</a:t>
            </a:r>
            <a:r>
              <a:rPr lang="ja-JP" altLang="en-US" sz="2500" b="1">
                <a:latin typeface="Calibri" panose="020F0502020204030204" pitchFamily="34" charset="0"/>
              </a:rPr>
              <a:t>）</a:t>
            </a:r>
          </a:p>
        </p:txBody>
      </p:sp>
      <p:sp>
        <p:nvSpPr>
          <p:cNvPr id="28" name="角丸四角形 27">
            <a:extLst>
              <a:ext uri="{FF2B5EF4-FFF2-40B4-BE49-F238E27FC236}">
                <a16:creationId xmlns:a16="http://schemas.microsoft.com/office/drawing/2014/main" id="{F509AC42-9DF6-43EA-AAFA-F9C5D66684CD}"/>
              </a:ext>
            </a:extLst>
          </p:cNvPr>
          <p:cNvSpPr/>
          <p:nvPr/>
        </p:nvSpPr>
        <p:spPr>
          <a:xfrm>
            <a:off x="200025" y="893763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33" name="角丸四角形 32">
            <a:extLst>
              <a:ext uri="{FF2B5EF4-FFF2-40B4-BE49-F238E27FC236}">
                <a16:creationId xmlns:a16="http://schemas.microsoft.com/office/drawing/2014/main" id="{4B5208B1-0B80-49AE-8918-B14DAB720938}"/>
              </a:ext>
            </a:extLst>
          </p:cNvPr>
          <p:cNvSpPr/>
          <p:nvPr/>
        </p:nvSpPr>
        <p:spPr>
          <a:xfrm>
            <a:off x="200025" y="2882900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6" name="角丸四角形 25">
            <a:extLst>
              <a:ext uri="{FF2B5EF4-FFF2-40B4-BE49-F238E27FC236}">
                <a16:creationId xmlns:a16="http://schemas.microsoft.com/office/drawing/2014/main" id="{1112CEC3-73DF-4997-9D9A-8D3A646B0718}"/>
              </a:ext>
            </a:extLst>
          </p:cNvPr>
          <p:cNvSpPr/>
          <p:nvPr/>
        </p:nvSpPr>
        <p:spPr>
          <a:xfrm>
            <a:off x="4700588" y="906463"/>
            <a:ext cx="4214812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DB0FCE6B-1F71-4788-97D8-E50BF9050860}"/>
              </a:ext>
            </a:extLst>
          </p:cNvPr>
          <p:cNvSpPr/>
          <p:nvPr/>
        </p:nvSpPr>
        <p:spPr>
          <a:xfrm>
            <a:off x="4714875" y="2897188"/>
            <a:ext cx="4214813" cy="1571625"/>
          </a:xfrm>
          <a:prstGeom prst="roundRect">
            <a:avLst>
              <a:gd name="adj" fmla="val 9720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47" name="二等辺三角形 46">
            <a:extLst>
              <a:ext uri="{FF2B5EF4-FFF2-40B4-BE49-F238E27FC236}">
                <a16:creationId xmlns:a16="http://schemas.microsoft.com/office/drawing/2014/main" id="{D15F5CBA-6A37-482C-8330-167601DBFA34}"/>
              </a:ext>
            </a:extLst>
          </p:cNvPr>
          <p:cNvSpPr/>
          <p:nvPr/>
        </p:nvSpPr>
        <p:spPr>
          <a:xfrm flipV="1">
            <a:off x="2816225" y="4643438"/>
            <a:ext cx="3500438" cy="384175"/>
          </a:xfrm>
          <a:prstGeom prst="triangl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3728C70-B95A-4749-A4FA-3CA692BEFA68}"/>
              </a:ext>
            </a:extLst>
          </p:cNvPr>
          <p:cNvSpPr/>
          <p:nvPr/>
        </p:nvSpPr>
        <p:spPr>
          <a:xfrm>
            <a:off x="357188" y="5099050"/>
            <a:ext cx="8501062" cy="1112838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2059" name="正方形/長方形 48">
            <a:extLst>
              <a:ext uri="{FF2B5EF4-FFF2-40B4-BE49-F238E27FC236}">
                <a16:creationId xmlns:a16="http://schemas.microsoft.com/office/drawing/2014/main" id="{2B63AD08-493B-4D95-BDC8-CDEFB7EB9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714375"/>
            <a:ext cx="2976563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Value（</a:t>
            </a:r>
            <a:r>
              <a:rPr lang="ja-JP" altLang="en-US">
                <a:solidFill>
                  <a:schemeClr val="bg1"/>
                </a:solidFill>
              </a:rPr>
              <a:t>顧客価値）</a:t>
            </a:r>
          </a:p>
        </p:txBody>
      </p:sp>
      <p:sp>
        <p:nvSpPr>
          <p:cNvPr id="2060" name="正方形/長方形 49">
            <a:extLst>
              <a:ext uri="{FF2B5EF4-FFF2-40B4-BE49-F238E27FC236}">
                <a16:creationId xmlns:a16="http://schemas.microsoft.com/office/drawing/2014/main" id="{86A67673-54AE-44F9-9965-3E2CA4D5F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714375"/>
            <a:ext cx="3598862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Customer cost（</a:t>
            </a:r>
            <a:r>
              <a:rPr lang="ja-JP" altLang="en-US">
                <a:solidFill>
                  <a:schemeClr val="bg1"/>
                </a:solidFill>
              </a:rPr>
              <a:t>顧客の負担コスト）</a:t>
            </a:r>
          </a:p>
        </p:txBody>
      </p:sp>
      <p:sp>
        <p:nvSpPr>
          <p:cNvPr id="2061" name="正方形/長方形 51">
            <a:extLst>
              <a:ext uri="{FF2B5EF4-FFF2-40B4-BE49-F238E27FC236}">
                <a16:creationId xmlns:a16="http://schemas.microsoft.com/office/drawing/2014/main" id="{6C56CB5F-0E98-4EC5-98CD-F29D5D56E3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75" y="2714625"/>
            <a:ext cx="2519363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Convenience（</a:t>
            </a:r>
            <a:r>
              <a:rPr lang="ja-JP" altLang="en-US">
                <a:solidFill>
                  <a:schemeClr val="bg1"/>
                </a:solidFill>
              </a:rPr>
              <a:t>利便性）</a:t>
            </a:r>
          </a:p>
        </p:txBody>
      </p:sp>
      <p:sp>
        <p:nvSpPr>
          <p:cNvPr id="2062" name="正方形/長方形 52">
            <a:extLst>
              <a:ext uri="{FF2B5EF4-FFF2-40B4-BE49-F238E27FC236}">
                <a16:creationId xmlns:a16="http://schemas.microsoft.com/office/drawing/2014/main" id="{2625247D-A1CA-46C3-9399-468470E83D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8238" y="2714625"/>
            <a:ext cx="3741737" cy="369888"/>
          </a:xfrm>
          <a:prstGeom prst="rect">
            <a:avLst/>
          </a:prstGeom>
          <a:gradFill rotWithShape="1">
            <a:gsLst>
              <a:gs pos="0">
                <a:srgbClr val="A05900"/>
              </a:gs>
              <a:gs pos="50000">
                <a:srgbClr val="E68300"/>
              </a:gs>
              <a:gs pos="100000">
                <a:srgbClr val="FF9D00"/>
              </a:gs>
            </a:gsLst>
            <a:lin ang="135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>
                <a:solidFill>
                  <a:schemeClr val="bg1"/>
                </a:solidFill>
              </a:rPr>
              <a:t>Communication</a:t>
            </a:r>
            <a:r>
              <a:rPr lang="ja-JP" altLang="en-US">
                <a:solidFill>
                  <a:schemeClr val="bg1"/>
                </a:solidFill>
              </a:rPr>
              <a:t>（コミュニケーション）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44</Words>
  <Application>Microsoft Office PowerPoint</Application>
  <PresentationFormat>画面に合わせる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4Cのマーケティングミックスのテンプレートです。企画書・提案書などにご活用下さい。</dc:description>
  <cp:revision>9</cp:revision>
  <dcterms:created xsi:type="dcterms:W3CDTF">2009-02-20T09:16:29Z</dcterms:created>
  <dcterms:modified xsi:type="dcterms:W3CDTF">2021-08-07T23:47:05Z</dcterms:modified>
</cp:coreProperties>
</file>