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D8F75650-299C-4321-9338-82D8B7858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D63F1B9A-7C84-4C25-B8FD-05739345ED9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E6E49B5-A177-4F0D-9245-97054348F49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72251830-8D97-451E-ADE9-843FF82452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9EC1EC20-8EBB-4E48-BBE4-02EAFAF293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16CB537F-13E0-4370-841D-BE44647C9C3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3A6F3FF4-8FDF-460D-9088-EEC0E2064B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CECFB7C-7D28-44DC-9CDB-A8B740FCDFA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409B90A4-F793-467A-93A2-46C889B2EDA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56ADBDC6-2E6B-4FD2-97F4-326D2679CD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18F0C69D-A9E7-4EAE-B1EB-7CAB612A5C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1C0CCC4D-1B11-4F88-9CD9-4EB72D3AAF85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4044E49-8FF0-42E0-9105-446011DE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1CAC1-C6CF-49CC-B984-7F809B0E359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8F0F325-8813-4F7E-9AB9-ED999BD1E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8EB6517-D7B3-46AB-80AE-85CABCEFB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C48ED-C378-4E5A-B66F-4087C8B3C17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392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883FED6-2E33-476D-BD8C-A5553E20C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B9653-7D81-4C16-999A-490EE777468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8966267-94D6-4013-A9C8-CD782F7CD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81410E7-D40E-4D0A-9DE3-AF548DCED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149E2-8BF3-405C-A3A0-D036D398D32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3152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22A4F7D-5ACC-4E8B-B457-EEF973832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997EC-AB5E-47FF-9AA7-84206E8E25A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5752CF4-3857-4285-BBD4-8E4297ABC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352D406-B512-4B9C-9D43-57C2A5717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448F1-7B5C-44A2-AB7E-48FBF34BD79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19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59972AB-4059-44C0-9226-B3BBAFC25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55189-BA99-421C-A50A-1FEDB492A3E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8517C4C-C662-49A9-93CE-77EB06DA9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4B42F82-807A-42C1-A9F0-103EAEB01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05A85-B691-4A0D-AD57-C8F82EB20AD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8940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90AC126-7478-4406-B1A6-1848BF0F4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90FBC-3281-447D-85F6-70045BE3BB5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AC3FF8D-3BE9-4622-9E03-432D1FBB6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E7E5ED5-498F-47E7-947F-42ECB1067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7F8F9-ED53-4A3B-B58B-56A28B40D6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2585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BF896EC-6654-41E6-8B73-6B6E3EC9E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E15E3-79CF-439C-ADE6-2943C5433CC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BAE9636-0F97-4B8A-B3FF-4AE2E819D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AEA4B42-78B4-48B2-8227-27917E9F2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3E04C-6EE4-4429-845F-2B46C34C52D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933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79EF5722-C597-4739-B752-A18C6FD8E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2FACF-BF59-48C1-90F1-62FD5891669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CB3A3E84-8B1E-466B-9DAA-5EC0E719F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5CD36614-CEE7-4B6F-B7CE-E9F6241B8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CA7EE-A52B-4DDA-95DE-CD32D661E2C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782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EF72F6C4-8F70-447F-AA32-45EE5B58E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2B9D3-D471-47B4-BCCA-9E9BB40483D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782ED769-D90C-4D06-BF71-338DD1ECE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165DE7C9-080B-491D-8634-ACAA6F55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EB13C-CADD-4516-AFD7-7E318A7F5F3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004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42D70051-4BB8-4A88-AABC-7067B86B9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6A06D-4A0C-44A7-96AA-D6B69380390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719ADE08-B11B-4147-81A6-7CB5E7A34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19531727-F76C-403B-9E92-690D77655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4D686-82C4-40A3-8F98-5E26C6F6933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515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5A147329-518D-4698-985E-4B21B6739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074D3-79AF-42C6-BF77-B088554AD22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2FAD5F8-F799-4E04-8C35-EA960C532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8E39834-9315-42BB-B7DB-A6D70335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2D04D-24FA-45CE-B1AD-A9D1BAAE46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008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F829DC8-20F3-437C-8002-C388FD92D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DAF37-B313-4FBD-A665-A6602C7057B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B41C1D3-0194-4FA1-B8AA-2719985C7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CECCE1D-749F-47FA-9A06-ADE496F43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EC466-5082-47F5-87A0-BFCFE2F401C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921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EE51F18B-DB34-4AC8-BF2C-7FF54717BA8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2B60C4D4-4329-47F5-BA0F-D7D5881625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620CC94-D617-4AB1-BDCF-BBFBF881A3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4FADB02-F062-4141-A7A7-5BC8E09F8A8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DF21E38-FA42-451A-B62F-802082FA07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86B3435-43F3-49FA-BFED-13B14BD58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691CFB6-0DF2-4DDA-AC06-2CC9CB7129E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6CA36845-2219-4B1B-BDCE-2B600893A8A2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F3840B78-6A94-48F7-B7BD-B14836FE0D79}"/>
              </a:ext>
            </a:extLst>
          </p:cNvPr>
          <p:cNvSpPr/>
          <p:nvPr/>
        </p:nvSpPr>
        <p:spPr>
          <a:xfrm>
            <a:off x="-14288" y="469900"/>
            <a:ext cx="9144001" cy="46038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7FA845C3-6756-4B3F-BB8F-C89EF4336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382587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マーケティングミックス（</a:t>
            </a:r>
            <a:r>
              <a:rPr lang="en-US" altLang="ja-JP" sz="2500" b="1">
                <a:latin typeface="Calibri" panose="020F0502020204030204" pitchFamily="34" charset="0"/>
              </a:rPr>
              <a:t>4C</a:t>
            </a:r>
            <a:r>
              <a:rPr lang="ja-JP" altLang="en-US" sz="2500" b="1">
                <a:latin typeface="Calibri" panose="020F0502020204030204" pitchFamily="34" charset="0"/>
              </a:rPr>
              <a:t>）</a:t>
            </a: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1C4336DC-3E8A-4132-AD9C-CAF196FE0719}"/>
              </a:ext>
            </a:extLst>
          </p:cNvPr>
          <p:cNvSpPr/>
          <p:nvPr/>
        </p:nvSpPr>
        <p:spPr>
          <a:xfrm>
            <a:off x="200025" y="893763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183DE3A3-8C22-4091-BD2A-A972A0FBB5B3}"/>
              </a:ext>
            </a:extLst>
          </p:cNvPr>
          <p:cNvSpPr/>
          <p:nvPr/>
        </p:nvSpPr>
        <p:spPr>
          <a:xfrm>
            <a:off x="200025" y="2882900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68C636E4-4EF9-410F-B7F0-D0BB7E069CDE}"/>
              </a:ext>
            </a:extLst>
          </p:cNvPr>
          <p:cNvSpPr/>
          <p:nvPr/>
        </p:nvSpPr>
        <p:spPr>
          <a:xfrm>
            <a:off x="4700588" y="906463"/>
            <a:ext cx="4214812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703C7047-C352-4E3E-A847-6DACF71EA514}"/>
              </a:ext>
            </a:extLst>
          </p:cNvPr>
          <p:cNvSpPr/>
          <p:nvPr/>
        </p:nvSpPr>
        <p:spPr>
          <a:xfrm>
            <a:off x="4714875" y="2897188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47" name="二等辺三角形 46">
            <a:extLst>
              <a:ext uri="{FF2B5EF4-FFF2-40B4-BE49-F238E27FC236}">
                <a16:creationId xmlns:a16="http://schemas.microsoft.com/office/drawing/2014/main" id="{9446C189-415E-411C-B517-1C3928440C6A}"/>
              </a:ext>
            </a:extLst>
          </p:cNvPr>
          <p:cNvSpPr/>
          <p:nvPr/>
        </p:nvSpPr>
        <p:spPr>
          <a:xfrm flipV="1">
            <a:off x="2816225" y="4643438"/>
            <a:ext cx="3500438" cy="38417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116D8486-DF44-47CC-B8B7-C135D888CFD6}"/>
              </a:ext>
            </a:extLst>
          </p:cNvPr>
          <p:cNvSpPr/>
          <p:nvPr/>
        </p:nvSpPr>
        <p:spPr>
          <a:xfrm>
            <a:off x="357188" y="5099050"/>
            <a:ext cx="8501062" cy="11128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2059" name="正方形/長方形 48">
            <a:extLst>
              <a:ext uri="{FF2B5EF4-FFF2-40B4-BE49-F238E27FC236}">
                <a16:creationId xmlns:a16="http://schemas.microsoft.com/office/drawing/2014/main" id="{6707DE8C-4B3A-4065-AE22-0CCFEF709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714375"/>
            <a:ext cx="2976563" cy="369888"/>
          </a:xfrm>
          <a:prstGeom prst="rect">
            <a:avLst/>
          </a:prstGeom>
          <a:gradFill rotWithShape="1">
            <a:gsLst>
              <a:gs pos="0">
                <a:srgbClr val="A00000"/>
              </a:gs>
              <a:gs pos="50000">
                <a:srgbClr val="E60000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Customer Value（</a:t>
            </a:r>
            <a:r>
              <a:rPr lang="ja-JP" altLang="en-US">
                <a:solidFill>
                  <a:schemeClr val="bg1"/>
                </a:solidFill>
              </a:rPr>
              <a:t>顧客価値）</a:t>
            </a:r>
          </a:p>
        </p:txBody>
      </p:sp>
      <p:sp>
        <p:nvSpPr>
          <p:cNvPr id="2060" name="正方形/長方形 49">
            <a:extLst>
              <a:ext uri="{FF2B5EF4-FFF2-40B4-BE49-F238E27FC236}">
                <a16:creationId xmlns:a16="http://schemas.microsoft.com/office/drawing/2014/main" id="{5DA5B73F-CC82-4136-A0CB-B489F99CE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714375"/>
            <a:ext cx="3598862" cy="369888"/>
          </a:xfrm>
          <a:prstGeom prst="rect">
            <a:avLst/>
          </a:prstGeom>
          <a:gradFill rotWithShape="1">
            <a:gsLst>
              <a:gs pos="0">
                <a:srgbClr val="A00000"/>
              </a:gs>
              <a:gs pos="50000">
                <a:srgbClr val="E60000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Customer cost（</a:t>
            </a:r>
            <a:r>
              <a:rPr lang="ja-JP" altLang="en-US">
                <a:solidFill>
                  <a:schemeClr val="bg1"/>
                </a:solidFill>
              </a:rPr>
              <a:t>顧客の負担コスト）</a:t>
            </a:r>
          </a:p>
        </p:txBody>
      </p:sp>
      <p:sp>
        <p:nvSpPr>
          <p:cNvPr id="2061" name="正方形/長方形 51">
            <a:extLst>
              <a:ext uri="{FF2B5EF4-FFF2-40B4-BE49-F238E27FC236}">
                <a16:creationId xmlns:a16="http://schemas.microsoft.com/office/drawing/2014/main" id="{DB9AD925-88CB-4EAE-854F-8988C8106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2714625"/>
            <a:ext cx="2519363" cy="369888"/>
          </a:xfrm>
          <a:prstGeom prst="rect">
            <a:avLst/>
          </a:prstGeom>
          <a:gradFill rotWithShape="1">
            <a:gsLst>
              <a:gs pos="0">
                <a:srgbClr val="A00000"/>
              </a:gs>
              <a:gs pos="50000">
                <a:srgbClr val="E60000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Convenience（</a:t>
            </a:r>
            <a:r>
              <a:rPr lang="ja-JP" altLang="en-US">
                <a:solidFill>
                  <a:schemeClr val="bg1"/>
                </a:solidFill>
              </a:rPr>
              <a:t>利便性）</a:t>
            </a:r>
          </a:p>
        </p:txBody>
      </p:sp>
      <p:sp>
        <p:nvSpPr>
          <p:cNvPr id="2062" name="正方形/長方形 52">
            <a:extLst>
              <a:ext uri="{FF2B5EF4-FFF2-40B4-BE49-F238E27FC236}">
                <a16:creationId xmlns:a16="http://schemas.microsoft.com/office/drawing/2014/main" id="{50C99D90-3213-4A6C-99A8-AFF0A2E05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2714625"/>
            <a:ext cx="3741737" cy="369888"/>
          </a:xfrm>
          <a:prstGeom prst="rect">
            <a:avLst/>
          </a:prstGeom>
          <a:gradFill rotWithShape="1">
            <a:gsLst>
              <a:gs pos="0">
                <a:srgbClr val="A00000"/>
              </a:gs>
              <a:gs pos="50000">
                <a:srgbClr val="E60000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Communication</a:t>
            </a:r>
            <a:r>
              <a:rPr lang="ja-JP" altLang="en-US">
                <a:solidFill>
                  <a:schemeClr val="bg1"/>
                </a:solidFill>
              </a:rPr>
              <a:t>（コミュニケーション）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44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4Cのマーケティングミックスのテンプレートです。企画書・提案書などにご活用下さい。</dc:description>
  <cp:revision>9</cp:revision>
  <dcterms:created xsi:type="dcterms:W3CDTF">2009-02-20T09:16:29Z</dcterms:created>
  <dcterms:modified xsi:type="dcterms:W3CDTF">2021-08-07T23:46:04Z</dcterms:modified>
</cp:coreProperties>
</file>