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85" r:id="rId2"/>
  </p:sldIdLst>
  <p:sldSz cx="9144000" cy="6858000" type="screen4x3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77838" indent="-20638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57263" indent="-42863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436688" indent="-65088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914525" indent="-85725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00"/>
    <a:srgbClr val="0000FF"/>
    <a:srgbClr val="FFFF99"/>
    <a:srgbClr val="FFFFCC"/>
    <a:srgbClr val="FFCC99"/>
    <a:srgbClr val="6666FF"/>
    <a:srgbClr val="0066FF"/>
    <a:srgbClr val="33CC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2" autoAdjust="0"/>
    <p:restoredTop sz="94709" autoAdjust="0"/>
  </p:normalViewPr>
  <p:slideViewPr>
    <p:cSldViewPr>
      <p:cViewPr varScale="1">
        <p:scale>
          <a:sx n="81" d="100"/>
          <a:sy n="81" d="100"/>
        </p:scale>
        <p:origin x="1502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>
            <a:extLst>
              <a:ext uri="{FF2B5EF4-FFF2-40B4-BE49-F238E27FC236}">
                <a16:creationId xmlns:a16="http://schemas.microsoft.com/office/drawing/2014/main" id="{5ED8F3AA-A2AC-4A7B-9A71-2944C6D69BF4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>
            <a:extLst>
              <a:ext uri="{FF2B5EF4-FFF2-40B4-BE49-F238E27FC236}">
                <a16:creationId xmlns:a16="http://schemas.microsoft.com/office/drawing/2014/main" id="{ADA51785-F58C-42C2-A172-125AFBB2DB07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1D099821-D2B4-4465-B7EF-8B75F9C5F8E1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4" name="スライド イメージ プレースホルダ 3">
            <a:extLst>
              <a:ext uri="{FF2B5EF4-FFF2-40B4-BE49-F238E27FC236}">
                <a16:creationId xmlns:a16="http://schemas.microsoft.com/office/drawing/2014/main" id="{BDFB6872-52D7-4457-B9AA-33BC6562C24A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 4">
            <a:extLst>
              <a:ext uri="{FF2B5EF4-FFF2-40B4-BE49-F238E27FC236}">
                <a16:creationId xmlns:a16="http://schemas.microsoft.com/office/drawing/2014/main" id="{D91D9667-F6C7-4BB7-8350-3F5D2BD9760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 5">
            <a:extLst>
              <a:ext uri="{FF2B5EF4-FFF2-40B4-BE49-F238E27FC236}">
                <a16:creationId xmlns:a16="http://schemas.microsoft.com/office/drawing/2014/main" id="{2E09F0BC-275D-4103-AAC3-BCA05DA1430E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>
            <a:extLst>
              <a:ext uri="{FF2B5EF4-FFF2-40B4-BE49-F238E27FC236}">
                <a16:creationId xmlns:a16="http://schemas.microsoft.com/office/drawing/2014/main" id="{DF21F029-1AB8-4138-A194-CBB18DA4925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50AEB709-0F7E-46A8-95E4-9010DF36933F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1pPr>
    <a:lvl2pPr marL="477838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2pPr>
    <a:lvl3pPr marL="957263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3pPr>
    <a:lvl4pPr marL="1436688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4pPr>
    <a:lvl5pPr marL="1914525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5pPr>
    <a:lvl6pPr marL="2394539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6pPr>
    <a:lvl7pPr marL="2873447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7pPr>
    <a:lvl8pPr marL="3352355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8pPr>
    <a:lvl9pPr marL="3831263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スライド イメージ プレースホルダ 1">
            <a:extLst>
              <a:ext uri="{FF2B5EF4-FFF2-40B4-BE49-F238E27FC236}">
                <a16:creationId xmlns:a16="http://schemas.microsoft.com/office/drawing/2014/main" id="{FD12EF4B-080D-4CEC-AD59-94480E3A4E4E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ノート プレースホルダ 2">
            <a:extLst>
              <a:ext uri="{FF2B5EF4-FFF2-40B4-BE49-F238E27FC236}">
                <a16:creationId xmlns:a16="http://schemas.microsoft.com/office/drawing/2014/main" id="{6987A795-87FA-4AE2-A56F-7AD9831EA9B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ja-JP" altLang="en-US"/>
          </a:p>
        </p:txBody>
      </p:sp>
      <p:sp>
        <p:nvSpPr>
          <p:cNvPr id="8196" name="スライド番号プレースホルダ 3">
            <a:extLst>
              <a:ext uri="{FF2B5EF4-FFF2-40B4-BE49-F238E27FC236}">
                <a16:creationId xmlns:a16="http://schemas.microsoft.com/office/drawing/2014/main" id="{D3B5798B-07E3-4BD4-B341-783E15EF8AF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64A5789A-5271-46FB-9909-1F4397D855D5}" type="slidenum">
              <a:rPr lang="ja-JP" altLang="en-US">
                <a:latin typeface="Calibri" panose="020F0502020204030204" pitchFamily="34" charset="0"/>
              </a:rPr>
              <a:pPr eaLnBrk="1" hangingPunct="1"/>
              <a:t>1</a:t>
            </a:fld>
            <a:endParaRPr lang="ja-JP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789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578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367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156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3945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8734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3523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8312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18B221FA-B920-4C6E-8DAB-F5D3BAD28C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492075-A552-43C3-B6F8-2F0674298D4A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5C360AAC-5D60-436A-9AA7-4C39CD776C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C43A2984-B497-4A90-886D-7504105BAF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F1BE814-3885-46F3-9AA7-FB9BF4975DBF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2808339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E6CB903A-34B8-4B6C-AF66-DE2A05277F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6BD8A0-1D15-482C-8782-964E563D9EAA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2486814B-44D9-4782-B6B2-D591E8A5F3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5974295A-FCB5-4785-A545-42EBB8C070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B8102A8-3007-43CA-85E5-92F0AD094492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0399804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E78DD297-DB44-49E3-92F9-7486A0C1ED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BE865C-9B9C-4E9D-A783-1804FD4B39C2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A9D8058B-2748-4683-91E8-ABBFA75504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9419220B-CA24-44D1-8B86-3EF1E8EF35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D193019-7B72-4B40-AF92-3C85AB78E271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1900427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D6DAB1FE-DC0B-444A-A38D-B1B2FCDD74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45C6F6-B7E3-4C3C-BA67-9609C6A1AE95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72792C82-57F5-43B6-A430-EDA06C6FE2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0B02C1EA-FF1F-4281-9584-C3475457EA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A45B6BA-8492-4832-9BDA-E4CC8EFF2D91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4308746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42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5"/>
            <a:ext cx="7772400" cy="1500187"/>
          </a:xfrm>
        </p:spPr>
        <p:txBody>
          <a:bodyPr anchor="b"/>
          <a:lstStyle>
            <a:lvl1pPr marL="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1pPr>
            <a:lvl2pPr marL="478908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5781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436724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 marL="1915631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lvl6pPr marL="2394539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6pPr>
            <a:lvl7pPr marL="2873447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7pPr>
            <a:lvl8pPr marL="3352355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8pPr>
            <a:lvl9pPr marL="3831263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39B90CD3-B1F7-4D01-9A5E-C506B2D56B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C5AEB2-3752-404D-ACDE-6DBB6F817A92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6DCC1B43-F5AC-41DF-B38B-3FFC8B8122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86904DF1-EE09-47C3-AD8D-F4FE09D3FE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39B718C-8C72-4EF5-A96E-00962EAD9B1B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3858549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44D6E9C3-AFA5-47C6-A3C8-D1B1A6A027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EC6A7C-4EC9-4E29-97E7-DC0BF0159792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6930FDE7-9797-44DB-8945-37043D7490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16A62823-0C2E-432B-BC29-E30A3EE2D8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E68D9F-C2E6-4C1E-A1B7-3A9A4C4E7353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1951582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8908" indent="0">
              <a:buNone/>
              <a:defRPr sz="2100" b="1"/>
            </a:lvl2pPr>
            <a:lvl3pPr marL="957816" indent="0">
              <a:buNone/>
              <a:defRPr sz="1900" b="1"/>
            </a:lvl3pPr>
            <a:lvl4pPr marL="1436724" indent="0">
              <a:buNone/>
              <a:defRPr sz="1600" b="1"/>
            </a:lvl4pPr>
            <a:lvl5pPr marL="1915631" indent="0">
              <a:buNone/>
              <a:defRPr sz="1600" b="1"/>
            </a:lvl5pPr>
            <a:lvl6pPr marL="2394539" indent="0">
              <a:buNone/>
              <a:defRPr sz="1600" b="1"/>
            </a:lvl6pPr>
            <a:lvl7pPr marL="2873447" indent="0">
              <a:buNone/>
              <a:defRPr sz="1600" b="1"/>
            </a:lvl7pPr>
            <a:lvl8pPr marL="3352355" indent="0">
              <a:buNone/>
              <a:defRPr sz="1600" b="1"/>
            </a:lvl8pPr>
            <a:lvl9pPr marL="3831263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8908" indent="0">
              <a:buNone/>
              <a:defRPr sz="2100" b="1"/>
            </a:lvl2pPr>
            <a:lvl3pPr marL="957816" indent="0">
              <a:buNone/>
              <a:defRPr sz="1900" b="1"/>
            </a:lvl3pPr>
            <a:lvl4pPr marL="1436724" indent="0">
              <a:buNone/>
              <a:defRPr sz="1600" b="1"/>
            </a:lvl4pPr>
            <a:lvl5pPr marL="1915631" indent="0">
              <a:buNone/>
              <a:defRPr sz="1600" b="1"/>
            </a:lvl5pPr>
            <a:lvl6pPr marL="2394539" indent="0">
              <a:buNone/>
              <a:defRPr sz="1600" b="1"/>
            </a:lvl6pPr>
            <a:lvl7pPr marL="2873447" indent="0">
              <a:buNone/>
              <a:defRPr sz="1600" b="1"/>
            </a:lvl7pPr>
            <a:lvl8pPr marL="3352355" indent="0">
              <a:buNone/>
              <a:defRPr sz="1600" b="1"/>
            </a:lvl8pPr>
            <a:lvl9pPr marL="3831263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3">
            <a:extLst>
              <a:ext uri="{FF2B5EF4-FFF2-40B4-BE49-F238E27FC236}">
                <a16:creationId xmlns:a16="http://schemas.microsoft.com/office/drawing/2014/main" id="{394BC56A-43CD-4863-B4BC-034D026880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C9B734-4CB2-49B9-8C59-063FCA0679D6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8" name="フッター プレースホルダ 4">
            <a:extLst>
              <a:ext uri="{FF2B5EF4-FFF2-40B4-BE49-F238E27FC236}">
                <a16:creationId xmlns:a16="http://schemas.microsoft.com/office/drawing/2014/main" id="{F4B8BB91-4A20-4936-9C12-02AF03A042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スライド番号プレースホルダ 5">
            <a:extLst>
              <a:ext uri="{FF2B5EF4-FFF2-40B4-BE49-F238E27FC236}">
                <a16:creationId xmlns:a16="http://schemas.microsoft.com/office/drawing/2014/main" id="{DC3B04BF-FA71-4276-A5B3-B6610AFFF4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82F3A10-5818-4CDE-BFE4-6B8BAB3FB6AE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2539809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3">
            <a:extLst>
              <a:ext uri="{FF2B5EF4-FFF2-40B4-BE49-F238E27FC236}">
                <a16:creationId xmlns:a16="http://schemas.microsoft.com/office/drawing/2014/main" id="{F16363C3-B087-4F72-8AED-51C6A659E2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43BE34-1BC5-4A3F-BE26-01AFC686C326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4" name="フッター プレースホルダ 4">
            <a:extLst>
              <a:ext uri="{FF2B5EF4-FFF2-40B4-BE49-F238E27FC236}">
                <a16:creationId xmlns:a16="http://schemas.microsoft.com/office/drawing/2014/main" id="{0853BA14-E88B-4A1A-9F81-3928DC9CD1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5">
            <a:extLst>
              <a:ext uri="{FF2B5EF4-FFF2-40B4-BE49-F238E27FC236}">
                <a16:creationId xmlns:a16="http://schemas.microsoft.com/office/drawing/2014/main" id="{5104691E-74A6-468C-BA1D-256CBE611D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5040FD3-4BA0-4027-8637-EEE9D17E9D7F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0244426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3">
            <a:extLst>
              <a:ext uri="{FF2B5EF4-FFF2-40B4-BE49-F238E27FC236}">
                <a16:creationId xmlns:a16="http://schemas.microsoft.com/office/drawing/2014/main" id="{895E0648-95A6-431E-9863-08324F7AE3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F14AD8-F94C-4BD5-8C1B-9CB755025976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3" name="フッター プレースホルダ 4">
            <a:extLst>
              <a:ext uri="{FF2B5EF4-FFF2-40B4-BE49-F238E27FC236}">
                <a16:creationId xmlns:a16="http://schemas.microsoft.com/office/drawing/2014/main" id="{30705ADE-08DE-4F89-BC54-C9FD7B9E43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スライド番号プレースホルダ 5">
            <a:extLst>
              <a:ext uri="{FF2B5EF4-FFF2-40B4-BE49-F238E27FC236}">
                <a16:creationId xmlns:a16="http://schemas.microsoft.com/office/drawing/2014/main" id="{046246A2-ED31-4314-88C4-9E1CA4A71E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28AD3FF-D52F-4252-BA0B-C182FEFF2D0E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8565763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1" y="273052"/>
            <a:ext cx="5111750" cy="5853113"/>
          </a:xfrm>
        </p:spPr>
        <p:txBody>
          <a:bodyPr/>
          <a:lstStyle>
            <a:lvl1pPr>
              <a:defRPr sz="3400"/>
            </a:lvl1pPr>
            <a:lvl2pPr>
              <a:defRPr sz="2900"/>
            </a:lvl2pPr>
            <a:lvl3pPr>
              <a:defRPr sz="25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1" y="1435102"/>
            <a:ext cx="3008313" cy="4691063"/>
          </a:xfrm>
        </p:spPr>
        <p:txBody>
          <a:bodyPr/>
          <a:lstStyle>
            <a:lvl1pPr marL="0" indent="0">
              <a:buNone/>
              <a:defRPr sz="1500"/>
            </a:lvl1pPr>
            <a:lvl2pPr marL="478908" indent="0">
              <a:buNone/>
              <a:defRPr sz="1300"/>
            </a:lvl2pPr>
            <a:lvl3pPr marL="957816" indent="0">
              <a:buNone/>
              <a:defRPr sz="1000"/>
            </a:lvl3pPr>
            <a:lvl4pPr marL="1436724" indent="0">
              <a:buNone/>
              <a:defRPr sz="1000"/>
            </a:lvl4pPr>
            <a:lvl5pPr marL="1915631" indent="0">
              <a:buNone/>
              <a:defRPr sz="1000"/>
            </a:lvl5pPr>
            <a:lvl6pPr marL="2394539" indent="0">
              <a:buNone/>
              <a:defRPr sz="1000"/>
            </a:lvl6pPr>
            <a:lvl7pPr marL="2873447" indent="0">
              <a:buNone/>
              <a:defRPr sz="1000"/>
            </a:lvl7pPr>
            <a:lvl8pPr marL="3352355" indent="0">
              <a:buNone/>
              <a:defRPr sz="1000"/>
            </a:lvl8pPr>
            <a:lvl9pPr marL="3831263" indent="0">
              <a:buNone/>
              <a:defRPr sz="10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52324C50-460F-4279-A1FB-04E6B86DA6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07B39D-6CF3-4ABE-8EA8-FDC30A524894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FE4241F1-03D1-45FB-9C57-D7BF478B95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2BCD5731-2F1B-410E-9E90-E16C73284E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4ACAA78-7C49-4AC3-9291-8769CDCD5674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0866254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400"/>
            </a:lvl1pPr>
            <a:lvl2pPr marL="478908" indent="0">
              <a:buNone/>
              <a:defRPr sz="2900"/>
            </a:lvl2pPr>
            <a:lvl3pPr marL="957816" indent="0">
              <a:buNone/>
              <a:defRPr sz="2500"/>
            </a:lvl3pPr>
            <a:lvl4pPr marL="1436724" indent="0">
              <a:buNone/>
              <a:defRPr sz="2100"/>
            </a:lvl4pPr>
            <a:lvl5pPr marL="1915631" indent="0">
              <a:buNone/>
              <a:defRPr sz="2100"/>
            </a:lvl5pPr>
            <a:lvl6pPr marL="2394539" indent="0">
              <a:buNone/>
              <a:defRPr sz="2100"/>
            </a:lvl6pPr>
            <a:lvl7pPr marL="2873447" indent="0">
              <a:buNone/>
              <a:defRPr sz="2100"/>
            </a:lvl7pPr>
            <a:lvl8pPr marL="3352355" indent="0">
              <a:buNone/>
              <a:defRPr sz="2100"/>
            </a:lvl8pPr>
            <a:lvl9pPr marL="3831263" indent="0">
              <a:buNone/>
              <a:defRPr sz="21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500"/>
            </a:lvl1pPr>
            <a:lvl2pPr marL="478908" indent="0">
              <a:buNone/>
              <a:defRPr sz="1300"/>
            </a:lvl2pPr>
            <a:lvl3pPr marL="957816" indent="0">
              <a:buNone/>
              <a:defRPr sz="1000"/>
            </a:lvl3pPr>
            <a:lvl4pPr marL="1436724" indent="0">
              <a:buNone/>
              <a:defRPr sz="1000"/>
            </a:lvl4pPr>
            <a:lvl5pPr marL="1915631" indent="0">
              <a:buNone/>
              <a:defRPr sz="1000"/>
            </a:lvl5pPr>
            <a:lvl6pPr marL="2394539" indent="0">
              <a:buNone/>
              <a:defRPr sz="1000"/>
            </a:lvl6pPr>
            <a:lvl7pPr marL="2873447" indent="0">
              <a:buNone/>
              <a:defRPr sz="1000"/>
            </a:lvl7pPr>
            <a:lvl8pPr marL="3352355" indent="0">
              <a:buNone/>
              <a:defRPr sz="1000"/>
            </a:lvl8pPr>
            <a:lvl9pPr marL="3831263" indent="0">
              <a:buNone/>
              <a:defRPr sz="10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DC99341F-E460-4BDF-BF3F-983FCCA3EF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44DA2E-5158-4F1C-9057-383EEEA1F04C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096276E1-22CA-46FA-965F-868AE57EEF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94EA21EC-2C48-45DE-809D-3EFAA85D3A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A003533-B6CE-424B-8041-9312F1D9A6C2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2079713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>
            <a:extLst>
              <a:ext uri="{FF2B5EF4-FFF2-40B4-BE49-F238E27FC236}">
                <a16:creationId xmlns:a16="http://schemas.microsoft.com/office/drawing/2014/main" id="{565BEE20-94F1-4E86-91EA-0E47D6B8275E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5782" tIns="47891" rIns="95782" bIns="47891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テキスト プレースホルダ 2">
            <a:extLst>
              <a:ext uri="{FF2B5EF4-FFF2-40B4-BE49-F238E27FC236}">
                <a16:creationId xmlns:a16="http://schemas.microsoft.com/office/drawing/2014/main" id="{9AD84095-574B-478C-B2E3-12C613F46104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5782" tIns="47891" rIns="95782" bIns="4789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DBA83772-FED9-47A1-A291-C185836D24D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5782" tIns="47891" rIns="95782" bIns="47891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3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1D1D7DAE-EA66-439A-92F0-7FF3FAD3E753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A28023C4-90D2-48B3-9B0E-EB4E04CDFDD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5782" tIns="47891" rIns="95782" bIns="47891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3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E03AC24C-075C-45DF-AE04-99B1B7D56E8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5782" tIns="47891" rIns="95782" bIns="47891" numCol="1" anchor="ctr" anchorCtr="0" compatLnSpc="1">
            <a:prstTxWarp prst="textNoShape">
              <a:avLst/>
            </a:prstTxWarp>
          </a:bodyPr>
          <a:lstStyle>
            <a:lvl1pPr algn="r">
              <a:defRPr sz="13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D0DBA710-72FC-4A22-A3C1-82C0357AD150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6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5pPr>
      <a:lvl6pPr marL="478908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6pPr>
      <a:lvl7pPr marL="957816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7pPr>
      <a:lvl8pPr marL="1436724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8pPr>
      <a:lvl9pPr marL="1915631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9pPr>
    </p:titleStyle>
    <p:bodyStyle>
      <a:lvl1pPr marL="358775" indent="-35877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400" kern="1200">
          <a:solidFill>
            <a:schemeClr val="tx1"/>
          </a:solidFill>
          <a:latin typeface="+mn-lt"/>
          <a:ea typeface="+mn-ea"/>
          <a:cs typeface="+mn-cs"/>
        </a:defRPr>
      </a:lvl1pPr>
      <a:lvl2pPr marL="777875" indent="-2984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196975" indent="-2381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674813" indent="-2381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154238" indent="-2381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33993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12901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591809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070717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78908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57816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436724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915631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394539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873447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352355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831263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正方形/長方形 19">
            <a:extLst>
              <a:ext uri="{FF2B5EF4-FFF2-40B4-BE49-F238E27FC236}">
                <a16:creationId xmlns:a16="http://schemas.microsoft.com/office/drawing/2014/main" id="{1EFCDC95-2B8C-4A6B-98EB-4AC4437E6AD1}"/>
              </a:ext>
            </a:extLst>
          </p:cNvPr>
          <p:cNvSpPr/>
          <p:nvPr/>
        </p:nvSpPr>
        <p:spPr bwMode="auto">
          <a:xfrm>
            <a:off x="1585913" y="1693863"/>
            <a:ext cx="3357562" cy="1571625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>
              <a:defRPr/>
            </a:pPr>
            <a:r>
              <a:rPr lang="ja-JP" altLang="en-US" sz="2000" b="1" dirty="0">
                <a:solidFill>
                  <a:schemeClr val="tx1"/>
                </a:solidFill>
              </a:rPr>
              <a:t>コストリーダーシップ戦略</a:t>
            </a:r>
            <a:endParaRPr lang="en-US" altLang="ja-JP" sz="2000" b="1" dirty="0">
              <a:solidFill>
                <a:schemeClr val="tx1"/>
              </a:solidFill>
            </a:endParaRPr>
          </a:p>
          <a:p>
            <a:pPr>
              <a:defRPr/>
            </a:pPr>
            <a:endParaRPr lang="en-US" altLang="ja-JP" sz="2000" dirty="0">
              <a:solidFill>
                <a:schemeClr val="tx1"/>
              </a:solidFill>
            </a:endParaRPr>
          </a:p>
          <a:p>
            <a:pPr>
              <a:defRPr/>
            </a:pPr>
            <a:r>
              <a:rPr lang="ja-JP" altLang="en-US" sz="2000" dirty="0">
                <a:solidFill>
                  <a:schemeClr val="tx1"/>
                </a:solidFill>
              </a:rPr>
              <a:t>・ここに入力</a:t>
            </a:r>
            <a:endParaRPr lang="en-US" altLang="ja-JP" sz="2000" dirty="0">
              <a:solidFill>
                <a:schemeClr val="tx1"/>
              </a:solidFill>
            </a:endParaRPr>
          </a:p>
        </p:txBody>
      </p:sp>
      <p:sp>
        <p:nvSpPr>
          <p:cNvPr id="22" name="正方形/長方形 21">
            <a:extLst>
              <a:ext uri="{FF2B5EF4-FFF2-40B4-BE49-F238E27FC236}">
                <a16:creationId xmlns:a16="http://schemas.microsoft.com/office/drawing/2014/main" id="{F4455BDA-486E-4B4B-92FF-91E934F984EE}"/>
              </a:ext>
            </a:extLst>
          </p:cNvPr>
          <p:cNvSpPr/>
          <p:nvPr/>
        </p:nvSpPr>
        <p:spPr bwMode="auto">
          <a:xfrm>
            <a:off x="4984750" y="1693863"/>
            <a:ext cx="3357563" cy="1571625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>
              <a:defRPr/>
            </a:pPr>
            <a:r>
              <a:rPr lang="ja-JP" altLang="en-US" sz="2000" b="1" dirty="0">
                <a:solidFill>
                  <a:schemeClr val="tx1"/>
                </a:solidFill>
              </a:rPr>
              <a:t>差別化戦略</a:t>
            </a:r>
            <a:endParaRPr lang="en-US" altLang="ja-JP" sz="2000" b="1" dirty="0">
              <a:solidFill>
                <a:schemeClr val="tx1"/>
              </a:solidFill>
            </a:endParaRPr>
          </a:p>
          <a:p>
            <a:pPr>
              <a:defRPr/>
            </a:pPr>
            <a:endParaRPr lang="en-US" altLang="ja-JP" sz="2000" dirty="0">
              <a:solidFill>
                <a:schemeClr val="tx1"/>
              </a:solidFill>
            </a:endParaRPr>
          </a:p>
          <a:p>
            <a:pPr>
              <a:defRPr/>
            </a:pPr>
            <a:r>
              <a:rPr lang="ja-JP" altLang="en-US" sz="2000" dirty="0">
                <a:solidFill>
                  <a:schemeClr val="tx1"/>
                </a:solidFill>
              </a:rPr>
              <a:t>・ここに入力</a:t>
            </a:r>
          </a:p>
        </p:txBody>
      </p:sp>
      <p:sp>
        <p:nvSpPr>
          <p:cNvPr id="2065" name="テキスト ボックス 31">
            <a:extLst>
              <a:ext uri="{FF2B5EF4-FFF2-40B4-BE49-F238E27FC236}">
                <a16:creationId xmlns:a16="http://schemas.microsoft.com/office/drawing/2014/main" id="{E85C1E31-3C1B-4C11-B946-FCAE1A2DCD4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7350" y="1963738"/>
            <a:ext cx="554038" cy="2657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eaVert" wrap="none">
            <a:spAutoFit/>
          </a:bodyPr>
          <a:lstStyle/>
          <a:p>
            <a:pPr>
              <a:defRPr/>
            </a:pPr>
            <a:r>
              <a:rPr lang="ja-JP" altLang="en-US" sz="24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" charset="0"/>
              </a:rPr>
              <a:t>戦略上のターゲット</a:t>
            </a:r>
          </a:p>
        </p:txBody>
      </p:sp>
      <p:sp>
        <p:nvSpPr>
          <p:cNvPr id="2066" name="テキスト ボックス 32">
            <a:extLst>
              <a:ext uri="{FF2B5EF4-FFF2-40B4-BE49-F238E27FC236}">
                <a16:creationId xmlns:a16="http://schemas.microsoft.com/office/drawing/2014/main" id="{29D2E9A7-41E9-47F1-A310-A37F37EFC49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79838" y="663575"/>
            <a:ext cx="23495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ja-JP" altLang="en-US" sz="24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" charset="0"/>
              </a:rPr>
              <a:t>戦略上の優位性</a:t>
            </a:r>
          </a:p>
        </p:txBody>
      </p:sp>
      <p:sp>
        <p:nvSpPr>
          <p:cNvPr id="215" name="正方形/長方形 214">
            <a:extLst>
              <a:ext uri="{FF2B5EF4-FFF2-40B4-BE49-F238E27FC236}">
                <a16:creationId xmlns:a16="http://schemas.microsoft.com/office/drawing/2014/main" id="{9E92D1A3-F7DD-4F1E-A772-395A65A5ECEC}"/>
              </a:ext>
            </a:extLst>
          </p:cNvPr>
          <p:cNvSpPr/>
          <p:nvPr/>
        </p:nvSpPr>
        <p:spPr>
          <a:xfrm>
            <a:off x="0" y="6357938"/>
            <a:ext cx="9144000" cy="500062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5782" tIns="47891" rIns="95782" bIns="4789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216" name="正方形/長方形 215">
            <a:extLst>
              <a:ext uri="{FF2B5EF4-FFF2-40B4-BE49-F238E27FC236}">
                <a16:creationId xmlns:a16="http://schemas.microsoft.com/office/drawing/2014/main" id="{E25BB12D-7063-4160-A0B4-E9EAE766B27B}"/>
              </a:ext>
            </a:extLst>
          </p:cNvPr>
          <p:cNvSpPr/>
          <p:nvPr/>
        </p:nvSpPr>
        <p:spPr>
          <a:xfrm>
            <a:off x="0" y="469900"/>
            <a:ext cx="9144000" cy="46038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5782" tIns="47891" rIns="95782" bIns="4789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2056" name="テキスト ボックス 225">
            <a:extLst>
              <a:ext uri="{FF2B5EF4-FFF2-40B4-BE49-F238E27FC236}">
                <a16:creationId xmlns:a16="http://schemas.microsoft.com/office/drawing/2014/main" id="{C5810393-358B-4F70-97F0-06691511D1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7188" y="44450"/>
            <a:ext cx="4316412" cy="481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5782" tIns="47891" rIns="95782" bIns="47891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ja-JP" altLang="en-US" sz="2500" b="1">
                <a:latin typeface="Calibri" panose="020F0502020204030204" pitchFamily="34" charset="0"/>
              </a:rPr>
              <a:t>マイケル・ポーターの基本戦略</a:t>
            </a:r>
          </a:p>
        </p:txBody>
      </p:sp>
      <p:sp>
        <p:nvSpPr>
          <p:cNvPr id="26" name="正方形/長方形 25">
            <a:extLst>
              <a:ext uri="{FF2B5EF4-FFF2-40B4-BE49-F238E27FC236}">
                <a16:creationId xmlns:a16="http://schemas.microsoft.com/office/drawing/2014/main" id="{E7B0AC2E-4D6F-4CAD-A865-95F0D400FE64}"/>
              </a:ext>
            </a:extLst>
          </p:cNvPr>
          <p:cNvSpPr/>
          <p:nvPr/>
        </p:nvSpPr>
        <p:spPr>
          <a:xfrm>
            <a:off x="1077913" y="5126038"/>
            <a:ext cx="7262812" cy="1071562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ja-JP" altLang="en-US" sz="2000" dirty="0">
                <a:solidFill>
                  <a:schemeClr val="tx1"/>
                </a:solidFill>
              </a:rPr>
              <a:t>コメント欄</a:t>
            </a:r>
          </a:p>
        </p:txBody>
      </p:sp>
      <p:sp>
        <p:nvSpPr>
          <p:cNvPr id="37" name="正方形/長方形 36">
            <a:extLst>
              <a:ext uri="{FF2B5EF4-FFF2-40B4-BE49-F238E27FC236}">
                <a16:creationId xmlns:a16="http://schemas.microsoft.com/office/drawing/2014/main" id="{4067B740-3814-4E91-8788-5FDB1E91087A}"/>
              </a:ext>
            </a:extLst>
          </p:cNvPr>
          <p:cNvSpPr/>
          <p:nvPr/>
        </p:nvSpPr>
        <p:spPr bwMode="auto">
          <a:xfrm>
            <a:off x="1589088" y="1177925"/>
            <a:ext cx="3357562" cy="473075"/>
          </a:xfrm>
          <a:prstGeom prst="rect">
            <a:avLst/>
          </a:prstGeom>
          <a:gradFill flip="none" rotWithShape="1">
            <a:gsLst>
              <a:gs pos="0">
                <a:srgbClr val="00B050">
                  <a:tint val="66000"/>
                  <a:satMod val="160000"/>
                </a:srgbClr>
              </a:gs>
              <a:gs pos="50000">
                <a:srgbClr val="00B050">
                  <a:tint val="44500"/>
                  <a:satMod val="160000"/>
                </a:srgbClr>
              </a:gs>
              <a:gs pos="100000">
                <a:srgbClr val="00B050">
                  <a:tint val="23500"/>
                  <a:satMod val="160000"/>
                </a:srgbClr>
              </a:gs>
            </a:gsLst>
            <a:lin ang="16200000" scaled="1"/>
            <a:tileRect/>
          </a:gra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2400" b="1" dirty="0">
                <a:solidFill>
                  <a:schemeClr val="bg1"/>
                </a:solidFill>
              </a:rPr>
              <a:t>低コスト</a:t>
            </a:r>
            <a:endParaRPr lang="en-US" altLang="ja-JP" sz="2400" b="1" dirty="0">
              <a:solidFill>
                <a:schemeClr val="bg1"/>
              </a:solidFill>
            </a:endParaRPr>
          </a:p>
        </p:txBody>
      </p:sp>
      <p:sp>
        <p:nvSpPr>
          <p:cNvPr id="38" name="正方形/長方形 37">
            <a:extLst>
              <a:ext uri="{FF2B5EF4-FFF2-40B4-BE49-F238E27FC236}">
                <a16:creationId xmlns:a16="http://schemas.microsoft.com/office/drawing/2014/main" id="{A3D96764-7DA6-4302-B771-3AEFFAC4B1CE}"/>
              </a:ext>
            </a:extLst>
          </p:cNvPr>
          <p:cNvSpPr/>
          <p:nvPr/>
        </p:nvSpPr>
        <p:spPr bwMode="auto">
          <a:xfrm>
            <a:off x="4986338" y="1177925"/>
            <a:ext cx="3357562" cy="473075"/>
          </a:xfrm>
          <a:prstGeom prst="rect">
            <a:avLst/>
          </a:prstGeom>
          <a:gradFill flip="none" rotWithShape="1">
            <a:gsLst>
              <a:gs pos="0">
                <a:srgbClr val="00B050">
                  <a:tint val="66000"/>
                  <a:satMod val="160000"/>
                </a:srgbClr>
              </a:gs>
              <a:gs pos="50000">
                <a:srgbClr val="00B050">
                  <a:tint val="44500"/>
                  <a:satMod val="160000"/>
                </a:srgbClr>
              </a:gs>
              <a:gs pos="100000">
                <a:srgbClr val="00B050">
                  <a:tint val="23500"/>
                  <a:satMod val="160000"/>
                </a:srgbClr>
              </a:gs>
            </a:gsLst>
            <a:lin ang="16200000" scaled="1"/>
            <a:tileRect/>
          </a:gra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2400" b="1" dirty="0">
                <a:solidFill>
                  <a:schemeClr val="bg1"/>
                </a:solidFill>
              </a:rPr>
              <a:t>差別化</a:t>
            </a:r>
          </a:p>
        </p:txBody>
      </p:sp>
      <p:sp>
        <p:nvSpPr>
          <p:cNvPr id="39" name="正方形/長方形 38">
            <a:extLst>
              <a:ext uri="{FF2B5EF4-FFF2-40B4-BE49-F238E27FC236}">
                <a16:creationId xmlns:a16="http://schemas.microsoft.com/office/drawing/2014/main" id="{4A2E76B9-A6F1-49C5-A2AD-05226B2C5F14}"/>
              </a:ext>
            </a:extLst>
          </p:cNvPr>
          <p:cNvSpPr/>
          <p:nvPr/>
        </p:nvSpPr>
        <p:spPr bwMode="auto">
          <a:xfrm>
            <a:off x="1042988" y="1689100"/>
            <a:ext cx="501650" cy="1573213"/>
          </a:xfrm>
          <a:prstGeom prst="rect">
            <a:avLst/>
          </a:prstGeom>
          <a:gradFill flip="none" rotWithShape="1">
            <a:gsLst>
              <a:gs pos="0">
                <a:srgbClr val="00B050">
                  <a:tint val="66000"/>
                  <a:satMod val="160000"/>
                </a:srgbClr>
              </a:gs>
              <a:gs pos="50000">
                <a:srgbClr val="00B050">
                  <a:tint val="44500"/>
                  <a:satMod val="160000"/>
                </a:srgbClr>
              </a:gs>
              <a:gs pos="100000">
                <a:srgbClr val="00B050">
                  <a:tint val="23500"/>
                  <a:satMod val="160000"/>
                </a:srgbClr>
              </a:gs>
            </a:gsLst>
            <a:lin ang="16200000" scaled="1"/>
            <a:tileRect/>
          </a:gra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anchor="ctr"/>
          <a:lstStyle/>
          <a:p>
            <a:pPr algn="ctr">
              <a:defRPr/>
            </a:pPr>
            <a:r>
              <a:rPr lang="ja-JP" altLang="en-US" sz="2400" b="1" dirty="0">
                <a:solidFill>
                  <a:schemeClr val="bg1"/>
                </a:solidFill>
              </a:rPr>
              <a:t>広い</a:t>
            </a:r>
            <a:endParaRPr lang="en-US" altLang="ja-JP" sz="2400" b="1" dirty="0">
              <a:solidFill>
                <a:schemeClr val="bg1"/>
              </a:solidFill>
            </a:endParaRPr>
          </a:p>
        </p:txBody>
      </p:sp>
      <p:sp>
        <p:nvSpPr>
          <p:cNvPr id="40" name="正方形/長方形 39">
            <a:extLst>
              <a:ext uri="{FF2B5EF4-FFF2-40B4-BE49-F238E27FC236}">
                <a16:creationId xmlns:a16="http://schemas.microsoft.com/office/drawing/2014/main" id="{3420B2DB-2DCD-4BE8-BE76-47C536E748C2}"/>
              </a:ext>
            </a:extLst>
          </p:cNvPr>
          <p:cNvSpPr/>
          <p:nvPr/>
        </p:nvSpPr>
        <p:spPr bwMode="auto">
          <a:xfrm>
            <a:off x="1042988" y="3294063"/>
            <a:ext cx="501650" cy="1573212"/>
          </a:xfrm>
          <a:prstGeom prst="rect">
            <a:avLst/>
          </a:prstGeom>
          <a:gradFill flip="none" rotWithShape="1">
            <a:gsLst>
              <a:gs pos="0">
                <a:srgbClr val="00B050">
                  <a:tint val="66000"/>
                  <a:satMod val="160000"/>
                </a:srgbClr>
              </a:gs>
              <a:gs pos="50000">
                <a:srgbClr val="00B050">
                  <a:tint val="44500"/>
                  <a:satMod val="160000"/>
                </a:srgbClr>
              </a:gs>
              <a:gs pos="100000">
                <a:srgbClr val="00B050">
                  <a:tint val="23500"/>
                  <a:satMod val="160000"/>
                </a:srgbClr>
              </a:gs>
            </a:gsLst>
            <a:lin ang="16200000" scaled="1"/>
            <a:tileRect/>
          </a:gra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anchor="ctr"/>
          <a:lstStyle/>
          <a:p>
            <a:pPr algn="ctr">
              <a:defRPr/>
            </a:pPr>
            <a:r>
              <a:rPr lang="ja-JP" altLang="en-US" sz="2400" b="1" dirty="0">
                <a:solidFill>
                  <a:schemeClr val="bg1"/>
                </a:solidFill>
              </a:rPr>
              <a:t>狭い</a:t>
            </a:r>
          </a:p>
        </p:txBody>
      </p:sp>
      <p:sp>
        <p:nvSpPr>
          <p:cNvPr id="16" name="正方形/長方形 15">
            <a:extLst>
              <a:ext uri="{FF2B5EF4-FFF2-40B4-BE49-F238E27FC236}">
                <a16:creationId xmlns:a16="http://schemas.microsoft.com/office/drawing/2014/main" id="{06F1192F-903C-4C45-B806-78E1D3FD3395}"/>
              </a:ext>
            </a:extLst>
          </p:cNvPr>
          <p:cNvSpPr/>
          <p:nvPr/>
        </p:nvSpPr>
        <p:spPr bwMode="auto">
          <a:xfrm>
            <a:off x="1585913" y="3298825"/>
            <a:ext cx="6753225" cy="1573213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>
              <a:defRPr/>
            </a:pPr>
            <a:r>
              <a:rPr lang="ja-JP" altLang="en-US" sz="2000" b="1" dirty="0">
                <a:solidFill>
                  <a:schemeClr val="tx1"/>
                </a:solidFill>
              </a:rPr>
              <a:t>集中戦略</a:t>
            </a:r>
            <a:endParaRPr lang="en-US" altLang="ja-JP" sz="2000" b="1" dirty="0">
              <a:solidFill>
                <a:schemeClr val="tx1"/>
              </a:solidFill>
            </a:endParaRPr>
          </a:p>
          <a:p>
            <a:pPr>
              <a:defRPr/>
            </a:pPr>
            <a:endParaRPr lang="en-US" altLang="ja-JP" sz="2000" dirty="0">
              <a:solidFill>
                <a:schemeClr val="tx1"/>
              </a:solidFill>
            </a:endParaRPr>
          </a:p>
          <a:p>
            <a:pPr>
              <a:defRPr/>
            </a:pPr>
            <a:r>
              <a:rPr lang="ja-JP" altLang="en-US" sz="2000" dirty="0">
                <a:solidFill>
                  <a:schemeClr val="tx1"/>
                </a:solidFill>
              </a:rPr>
              <a:t>・ここに入力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293</TotalTime>
  <Words>36</Words>
  <Application>Microsoft Office PowerPoint</Application>
  <PresentationFormat>画面に合わせる (4:3)</PresentationFormat>
  <Paragraphs>18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Arial</vt:lpstr>
      <vt:lpstr>ＭＳ Ｐゴシック</vt:lpstr>
      <vt:lpstr>Calibri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description>マイケル・ポーターの基礎戦略のテンプレートです。集中戦略が分割されていないパターンです。企画書・提案書などにご活用下さい。</dc:description>
  <cp:revision>11</cp:revision>
  <dcterms:created xsi:type="dcterms:W3CDTF">2009-02-20T09:16:29Z</dcterms:created>
  <dcterms:modified xsi:type="dcterms:W3CDTF">2021-08-08T00:09:56Z</dcterms:modified>
</cp:coreProperties>
</file>