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84" r:id="rId2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77838" indent="-2063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57263" indent="-42863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436688" indent="-6508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914525" indent="-85725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  <a:srgbClr val="0000FF"/>
    <a:srgbClr val="FFFF99"/>
    <a:srgbClr val="FFFFCC"/>
    <a:srgbClr val="FFCC99"/>
    <a:srgbClr val="6666FF"/>
    <a:srgbClr val="0066FF"/>
    <a:srgbClr val="33CC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2" autoAdjust="0"/>
    <p:restoredTop sz="94709" autoAdjust="0"/>
  </p:normalViewPr>
  <p:slideViewPr>
    <p:cSldViewPr>
      <p:cViewPr varScale="1">
        <p:scale>
          <a:sx n="81" d="100"/>
          <a:sy n="81" d="100"/>
        </p:scale>
        <p:origin x="1502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7AE3DBCB-BC4C-4300-9B4D-FE7413DB236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ED07F421-4A24-4A4F-A44A-8A6AAE4EB6AA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5AD3DBC6-9CF7-40F9-844E-1AA699EA8CA5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18286AC6-2CE0-4072-9608-6FD7918DD54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68C4A1E6-B8EF-4B17-AB34-F9C762AE93D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9BF457D9-40BA-41BD-9926-107BCBC3F42E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1BB331E8-C373-48FA-A50A-2BAA8707BE2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E84A002D-06AF-412B-8766-B29D03993BD4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1pPr>
    <a:lvl2pPr marL="47783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2pPr>
    <a:lvl3pPr marL="957263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3pPr>
    <a:lvl4pPr marL="143668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4pPr>
    <a:lvl5pPr marL="1914525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5pPr>
    <a:lvl6pPr marL="2394539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6pPr>
    <a:lvl7pPr marL="2873447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7pPr>
    <a:lvl8pPr marL="3352355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8pPr>
    <a:lvl9pPr marL="3831263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>
            <a:extLst>
              <a:ext uri="{FF2B5EF4-FFF2-40B4-BE49-F238E27FC236}">
                <a16:creationId xmlns:a16="http://schemas.microsoft.com/office/drawing/2014/main" id="{984B86B7-6259-41DF-A728-FEE75627565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>
            <a:extLst>
              <a:ext uri="{FF2B5EF4-FFF2-40B4-BE49-F238E27FC236}">
                <a16:creationId xmlns:a16="http://schemas.microsoft.com/office/drawing/2014/main" id="{FFE89F99-9A7D-4D7F-B20F-4993C23F67F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8196" name="スライド番号プレースホルダ 3">
            <a:extLst>
              <a:ext uri="{FF2B5EF4-FFF2-40B4-BE49-F238E27FC236}">
                <a16:creationId xmlns:a16="http://schemas.microsoft.com/office/drawing/2014/main" id="{7F5CD866-2A8C-48CD-9645-578055E2012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6F8078B5-01DD-4BCD-96C1-983688F0CAA7}" type="slidenum">
              <a:rPr lang="ja-JP" altLang="en-US"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789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578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367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156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945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734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523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312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1600514A-67B7-4347-98FC-3F49C0E09D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B83BC7-0F1E-442D-9006-788C215ACBF4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631912DB-90F0-4295-9690-7178A2DD79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2C8619D7-618D-4D93-BD3F-F7DD3D8B37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9C8003-54AF-452F-A844-82C48300592F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7633171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46820BD5-0719-4A51-A627-670E28B451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535B27-68DD-4A90-9DC9-B8BC8D8BA74C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56306F8D-2772-434E-A1B4-D069F412BA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AAA13082-5069-41EF-B273-D75A677AF3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EF4BE9-744D-4FA7-BF47-80BE197C0ED2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6833152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91F52356-0C40-4B89-A28A-4EE951F8F4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C7B914-1C3E-4950-840C-D3E961DB1348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65C2DE1E-4BB2-4B6C-A412-382D05D16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FC98A058-69DC-474A-BFE6-84800529FD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F17A22-473A-4FD4-B669-89DAA2246788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0905617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5F98677A-C8F5-4511-80D9-41DDB980AE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5A0B34-1553-4B8D-989B-F967EA85D201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A1CDF845-56E6-41C5-8280-CCC9C52DAA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0600C19A-1E0E-49D8-BA36-D968050843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67FD8A-48D9-44CC-B69C-8FC3A3013B78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4263553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2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78908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5781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3672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1563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39453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87344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35235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83126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792331D0-1092-4533-B9D9-8EE7B2F512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FC1D4B-B8E8-4787-BE5F-275F4908E48D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8C8EC915-B175-488D-8D61-F7A9BAADCA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FE19FB1C-CDEE-471E-9893-7902A0ADD1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AF2805B-ECAD-476D-9C10-D4FD8883676F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788500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6F08C269-D2EC-4523-B127-7670DA74B9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DE5662-7602-4D14-B544-7480EF8A4CB0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3F90A785-43E8-4092-AA34-5A55544022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7E00563D-C9D8-4F02-BEAC-B72A2E2E31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439FE0-0D21-497A-A908-08487D982EB8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1729697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>
            <a:extLst>
              <a:ext uri="{FF2B5EF4-FFF2-40B4-BE49-F238E27FC236}">
                <a16:creationId xmlns:a16="http://schemas.microsoft.com/office/drawing/2014/main" id="{6C0C22A8-6D3A-43C8-8620-E04903BC04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436C90-344C-4AC8-A638-14D31237A8DB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8" name="フッター プレースホルダ 4">
            <a:extLst>
              <a:ext uri="{FF2B5EF4-FFF2-40B4-BE49-F238E27FC236}">
                <a16:creationId xmlns:a16="http://schemas.microsoft.com/office/drawing/2014/main" id="{81C6F44E-E122-40B5-8203-4F20B7278C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5">
            <a:extLst>
              <a:ext uri="{FF2B5EF4-FFF2-40B4-BE49-F238E27FC236}">
                <a16:creationId xmlns:a16="http://schemas.microsoft.com/office/drawing/2014/main" id="{F671DAC6-7469-4E8A-AA4D-521952D580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A0AF07-DDD9-4CFB-8FF4-1328F3F882F7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2440935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>
            <a:extLst>
              <a:ext uri="{FF2B5EF4-FFF2-40B4-BE49-F238E27FC236}">
                <a16:creationId xmlns:a16="http://schemas.microsoft.com/office/drawing/2014/main" id="{36BF173D-F740-42FC-97A0-04EB74D1FF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7FBD85-0B9F-463B-9769-0EF4E0CEE640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6B818153-994F-49D0-B30F-91C8874AF0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6272E8F0-ABBE-4069-861B-73852D02FD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08B2DDA-3687-45E0-B9AF-658C2CC2CF25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9241511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>
            <a:extLst>
              <a:ext uri="{FF2B5EF4-FFF2-40B4-BE49-F238E27FC236}">
                <a16:creationId xmlns:a16="http://schemas.microsoft.com/office/drawing/2014/main" id="{3673775C-9806-4823-AB3A-224D360EE2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FE5FD5-FE8D-45E3-BEE7-D92054A39857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3" name="フッター プレースホルダ 4">
            <a:extLst>
              <a:ext uri="{FF2B5EF4-FFF2-40B4-BE49-F238E27FC236}">
                <a16:creationId xmlns:a16="http://schemas.microsoft.com/office/drawing/2014/main" id="{B58B44B4-3919-4729-8258-668AB76668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5">
            <a:extLst>
              <a:ext uri="{FF2B5EF4-FFF2-40B4-BE49-F238E27FC236}">
                <a16:creationId xmlns:a16="http://schemas.microsoft.com/office/drawing/2014/main" id="{29DCE21E-9009-4634-8923-A93449FEF4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8B53037-6566-43BB-89ED-BB2253ECDEDC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5367605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0" cy="5853113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5AED2F74-CBA9-4F94-8062-92BAA3059F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FB663D-160F-4572-A05E-9561BE7DCB2E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45667B3D-B2D6-43EE-9536-87B48C6D7F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68E3F5A7-502A-4018-ACB1-23397DFFBA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2D64F3-1C82-4E4F-83E6-A0E835CB504F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8288370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400"/>
            </a:lvl1pPr>
            <a:lvl2pPr marL="478908" indent="0">
              <a:buNone/>
              <a:defRPr sz="2900"/>
            </a:lvl2pPr>
            <a:lvl3pPr marL="957816" indent="0">
              <a:buNone/>
              <a:defRPr sz="2500"/>
            </a:lvl3pPr>
            <a:lvl4pPr marL="1436724" indent="0">
              <a:buNone/>
              <a:defRPr sz="2100"/>
            </a:lvl4pPr>
            <a:lvl5pPr marL="1915631" indent="0">
              <a:buNone/>
              <a:defRPr sz="2100"/>
            </a:lvl5pPr>
            <a:lvl6pPr marL="2394539" indent="0">
              <a:buNone/>
              <a:defRPr sz="2100"/>
            </a:lvl6pPr>
            <a:lvl7pPr marL="2873447" indent="0">
              <a:buNone/>
              <a:defRPr sz="2100"/>
            </a:lvl7pPr>
            <a:lvl8pPr marL="3352355" indent="0">
              <a:buNone/>
              <a:defRPr sz="2100"/>
            </a:lvl8pPr>
            <a:lvl9pPr marL="3831263" indent="0">
              <a:buNone/>
              <a:defRPr sz="21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AB24B3AB-7E1A-46FA-ABD5-870D29E9DA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3456BB-B9A7-414F-938F-E17587E4EDBB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21DD2733-F0EA-4718-B3BA-7F9B033571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06C815FE-2B4C-44BD-BD9C-4715C08194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9514E7-C084-4BA0-95FD-70594D3516BC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0921248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1A5853B8-4152-45B3-AE11-03DDC55AADE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95340D14-7005-45BB-A6D1-91E72103921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267A06F7-D3A4-49CC-B29D-776C2C5FCA8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A6D5C801-93BC-4E38-8C1D-0991B0536203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6426CA41-9E82-4843-9E99-70EAC390B8C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96A5097B-40D5-4E3A-9110-16D76AC2D15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>
            <a:lvl1pPr algn="r">
              <a:defRPr sz="13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94AA814B-1BF1-4D77-9D0E-E0951B8B9311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6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78908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57816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436724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915631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58775" indent="-35877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400" kern="1200">
          <a:solidFill>
            <a:schemeClr val="tx1"/>
          </a:solidFill>
          <a:latin typeface="+mn-lt"/>
          <a:ea typeface="+mn-ea"/>
          <a:cs typeface="+mn-cs"/>
        </a:defRPr>
      </a:lvl1pPr>
      <a:lvl2pPr marL="777875" indent="-2984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96975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74813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54238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33993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12901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591809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070717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78908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57816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36724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15631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394539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73447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52355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31263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F0ADDD58-545B-4BEA-BEF2-4C52D8B730C1}"/>
              </a:ext>
            </a:extLst>
          </p:cNvPr>
          <p:cNvSpPr/>
          <p:nvPr/>
        </p:nvSpPr>
        <p:spPr bwMode="auto">
          <a:xfrm>
            <a:off x="1585913" y="1693863"/>
            <a:ext cx="3357562" cy="157162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>
              <a:defRPr/>
            </a:pPr>
            <a:r>
              <a:rPr lang="ja-JP" altLang="en-US" sz="2000" b="1" dirty="0">
                <a:solidFill>
                  <a:schemeClr val="tx1"/>
                </a:solidFill>
              </a:rPr>
              <a:t>コストリーダーシップ戦略</a:t>
            </a:r>
            <a:endParaRPr lang="en-US" altLang="ja-JP" sz="2000" b="1" dirty="0">
              <a:solidFill>
                <a:schemeClr val="tx1"/>
              </a:solidFill>
            </a:endParaRPr>
          </a:p>
          <a:p>
            <a:pPr>
              <a:defRPr/>
            </a:pPr>
            <a:endParaRPr lang="en-US" altLang="ja-JP" sz="2000" dirty="0">
              <a:solidFill>
                <a:schemeClr val="tx1"/>
              </a:solidFill>
            </a:endParaRPr>
          </a:p>
          <a:p>
            <a:pPr>
              <a:defRPr/>
            </a:pPr>
            <a:r>
              <a:rPr lang="ja-JP" altLang="en-US" sz="2000" dirty="0">
                <a:solidFill>
                  <a:schemeClr val="tx1"/>
                </a:solidFill>
              </a:rPr>
              <a:t>・ここに入力</a:t>
            </a:r>
            <a:endParaRPr lang="en-US" altLang="ja-JP" sz="2000" dirty="0">
              <a:solidFill>
                <a:schemeClr val="tx1"/>
              </a:solidFill>
            </a:endParaRPr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F8265964-0C4C-4A14-8DC2-2D49A6B5B242}"/>
              </a:ext>
            </a:extLst>
          </p:cNvPr>
          <p:cNvSpPr/>
          <p:nvPr/>
        </p:nvSpPr>
        <p:spPr bwMode="auto">
          <a:xfrm>
            <a:off x="4984750" y="1693863"/>
            <a:ext cx="3357563" cy="157162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>
              <a:defRPr/>
            </a:pPr>
            <a:r>
              <a:rPr lang="ja-JP" altLang="en-US" sz="2000" b="1" dirty="0">
                <a:solidFill>
                  <a:schemeClr val="tx1"/>
                </a:solidFill>
              </a:rPr>
              <a:t>差別化戦略</a:t>
            </a:r>
            <a:endParaRPr lang="en-US" altLang="ja-JP" sz="2000" b="1" dirty="0">
              <a:solidFill>
                <a:schemeClr val="tx1"/>
              </a:solidFill>
            </a:endParaRPr>
          </a:p>
          <a:p>
            <a:pPr>
              <a:defRPr/>
            </a:pPr>
            <a:endParaRPr lang="en-US" altLang="ja-JP" sz="2000" dirty="0">
              <a:solidFill>
                <a:schemeClr val="tx1"/>
              </a:solidFill>
            </a:endParaRPr>
          </a:p>
          <a:p>
            <a:pPr>
              <a:defRPr/>
            </a:pPr>
            <a:r>
              <a:rPr lang="ja-JP" altLang="en-US" sz="2000" dirty="0">
                <a:solidFill>
                  <a:schemeClr val="tx1"/>
                </a:solidFill>
              </a:rPr>
              <a:t>・ここに入力</a:t>
            </a:r>
          </a:p>
        </p:txBody>
      </p:sp>
      <p:sp>
        <p:nvSpPr>
          <p:cNvPr id="2065" name="テキスト ボックス 31">
            <a:extLst>
              <a:ext uri="{FF2B5EF4-FFF2-40B4-BE49-F238E27FC236}">
                <a16:creationId xmlns:a16="http://schemas.microsoft.com/office/drawing/2014/main" id="{2836DAB6-1491-434C-9E21-5E43E4FFC2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7350" y="1963738"/>
            <a:ext cx="554038" cy="2657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eaVert" wrap="none">
            <a:spAutoFit/>
          </a:bodyPr>
          <a:lstStyle/>
          <a:p>
            <a:pPr>
              <a:defRPr/>
            </a:pPr>
            <a:r>
              <a:rPr lang="ja-JP" altLang="en-US" sz="24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</a:rPr>
              <a:t>戦略上のターゲット</a:t>
            </a:r>
          </a:p>
        </p:txBody>
      </p:sp>
      <p:sp>
        <p:nvSpPr>
          <p:cNvPr id="2066" name="テキスト ボックス 32">
            <a:extLst>
              <a:ext uri="{FF2B5EF4-FFF2-40B4-BE49-F238E27FC236}">
                <a16:creationId xmlns:a16="http://schemas.microsoft.com/office/drawing/2014/main" id="{370715DF-EECE-40B7-B770-8A76D1C535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79838" y="663575"/>
            <a:ext cx="23495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ja-JP" altLang="en-US" sz="24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</a:rPr>
              <a:t>戦略上の優位性</a:t>
            </a:r>
          </a:p>
        </p:txBody>
      </p:sp>
      <p:sp>
        <p:nvSpPr>
          <p:cNvPr id="215" name="正方形/長方形 214">
            <a:extLst>
              <a:ext uri="{FF2B5EF4-FFF2-40B4-BE49-F238E27FC236}">
                <a16:creationId xmlns:a16="http://schemas.microsoft.com/office/drawing/2014/main" id="{A6F596A1-CCFB-459C-A0E4-BD821577BEBF}"/>
              </a:ext>
            </a:extLst>
          </p:cNvPr>
          <p:cNvSpPr/>
          <p:nvPr/>
        </p:nvSpPr>
        <p:spPr>
          <a:xfrm>
            <a:off x="0" y="6357938"/>
            <a:ext cx="9144000" cy="500062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16" name="正方形/長方形 215">
            <a:extLst>
              <a:ext uri="{FF2B5EF4-FFF2-40B4-BE49-F238E27FC236}">
                <a16:creationId xmlns:a16="http://schemas.microsoft.com/office/drawing/2014/main" id="{E228F225-56AE-4C4C-9074-906D8947B82F}"/>
              </a:ext>
            </a:extLst>
          </p:cNvPr>
          <p:cNvSpPr/>
          <p:nvPr/>
        </p:nvSpPr>
        <p:spPr>
          <a:xfrm>
            <a:off x="0" y="469900"/>
            <a:ext cx="9144000" cy="46038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056" name="テキスト ボックス 225">
            <a:extLst>
              <a:ext uri="{FF2B5EF4-FFF2-40B4-BE49-F238E27FC236}">
                <a16:creationId xmlns:a16="http://schemas.microsoft.com/office/drawing/2014/main" id="{266B60EE-8FBE-4E50-9FA1-C8CF26F940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188" y="44450"/>
            <a:ext cx="4316412" cy="481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5782" tIns="47891" rIns="95782" bIns="47891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2500" b="1">
                <a:latin typeface="Calibri" panose="020F0502020204030204" pitchFamily="34" charset="0"/>
              </a:rPr>
              <a:t>マイケル・ポーターの基本戦略</a:t>
            </a:r>
          </a:p>
        </p:txBody>
      </p:sp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id="{5C88593A-DCE5-4319-86D1-2D7CA77770DE}"/>
              </a:ext>
            </a:extLst>
          </p:cNvPr>
          <p:cNvSpPr/>
          <p:nvPr/>
        </p:nvSpPr>
        <p:spPr>
          <a:xfrm>
            <a:off x="1077913" y="5126038"/>
            <a:ext cx="7262812" cy="1071562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ja-JP" altLang="en-US" sz="2000" dirty="0">
                <a:solidFill>
                  <a:schemeClr val="tx1"/>
                </a:solidFill>
              </a:rPr>
              <a:t>コメント欄</a:t>
            </a:r>
          </a:p>
        </p:txBody>
      </p:sp>
      <p:sp>
        <p:nvSpPr>
          <p:cNvPr id="37" name="正方形/長方形 36">
            <a:extLst>
              <a:ext uri="{FF2B5EF4-FFF2-40B4-BE49-F238E27FC236}">
                <a16:creationId xmlns:a16="http://schemas.microsoft.com/office/drawing/2014/main" id="{A4A52904-D940-46DB-B0DC-666BCA2A9381}"/>
              </a:ext>
            </a:extLst>
          </p:cNvPr>
          <p:cNvSpPr/>
          <p:nvPr/>
        </p:nvSpPr>
        <p:spPr bwMode="auto">
          <a:xfrm>
            <a:off x="1589088" y="1177925"/>
            <a:ext cx="3357562" cy="473075"/>
          </a:xfrm>
          <a:prstGeom prst="rect">
            <a:avLst/>
          </a:prstGeom>
          <a:gradFill flip="none" rotWithShape="1">
            <a:gsLst>
              <a:gs pos="0">
                <a:srgbClr val="FF0000">
                  <a:tint val="66000"/>
                  <a:satMod val="160000"/>
                </a:srgbClr>
              </a:gs>
              <a:gs pos="50000">
                <a:srgbClr val="FF0000">
                  <a:tint val="44500"/>
                  <a:satMod val="160000"/>
                </a:srgbClr>
              </a:gs>
              <a:gs pos="100000">
                <a:srgbClr val="FF0000">
                  <a:tint val="23500"/>
                  <a:satMod val="160000"/>
                </a:srgbClr>
              </a:gs>
            </a:gsLst>
            <a:lin ang="16200000" scaled="1"/>
            <a:tileRect/>
          </a:gra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2400" b="1" dirty="0">
                <a:solidFill>
                  <a:schemeClr val="bg1"/>
                </a:solidFill>
              </a:rPr>
              <a:t>低コスト</a:t>
            </a:r>
            <a:endParaRPr lang="en-US" altLang="ja-JP" sz="2400" b="1" dirty="0">
              <a:solidFill>
                <a:schemeClr val="bg1"/>
              </a:solidFill>
            </a:endParaRPr>
          </a:p>
        </p:txBody>
      </p:sp>
      <p:sp>
        <p:nvSpPr>
          <p:cNvPr id="38" name="正方形/長方形 37">
            <a:extLst>
              <a:ext uri="{FF2B5EF4-FFF2-40B4-BE49-F238E27FC236}">
                <a16:creationId xmlns:a16="http://schemas.microsoft.com/office/drawing/2014/main" id="{A634C2A9-323E-4F7B-B027-78B546872C1D}"/>
              </a:ext>
            </a:extLst>
          </p:cNvPr>
          <p:cNvSpPr/>
          <p:nvPr/>
        </p:nvSpPr>
        <p:spPr bwMode="auto">
          <a:xfrm>
            <a:off x="4986338" y="1177925"/>
            <a:ext cx="3357562" cy="473075"/>
          </a:xfrm>
          <a:prstGeom prst="rect">
            <a:avLst/>
          </a:prstGeom>
          <a:gradFill flip="none" rotWithShape="1">
            <a:gsLst>
              <a:gs pos="0">
                <a:srgbClr val="FF0000">
                  <a:tint val="66000"/>
                  <a:satMod val="160000"/>
                </a:srgbClr>
              </a:gs>
              <a:gs pos="50000">
                <a:srgbClr val="FF0000">
                  <a:tint val="44500"/>
                  <a:satMod val="160000"/>
                </a:srgbClr>
              </a:gs>
              <a:gs pos="100000">
                <a:srgbClr val="FF0000">
                  <a:tint val="23500"/>
                  <a:satMod val="160000"/>
                </a:srgbClr>
              </a:gs>
            </a:gsLst>
            <a:lin ang="16200000" scaled="1"/>
            <a:tileRect/>
          </a:gra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2400" b="1" dirty="0">
                <a:solidFill>
                  <a:schemeClr val="bg1"/>
                </a:solidFill>
              </a:rPr>
              <a:t>差別化</a:t>
            </a:r>
          </a:p>
        </p:txBody>
      </p:sp>
      <p:sp>
        <p:nvSpPr>
          <p:cNvPr id="39" name="正方形/長方形 38">
            <a:extLst>
              <a:ext uri="{FF2B5EF4-FFF2-40B4-BE49-F238E27FC236}">
                <a16:creationId xmlns:a16="http://schemas.microsoft.com/office/drawing/2014/main" id="{D920B21F-758E-43D8-BE91-BAD727756426}"/>
              </a:ext>
            </a:extLst>
          </p:cNvPr>
          <p:cNvSpPr/>
          <p:nvPr/>
        </p:nvSpPr>
        <p:spPr bwMode="auto">
          <a:xfrm>
            <a:off x="1042988" y="1689100"/>
            <a:ext cx="501650" cy="1573213"/>
          </a:xfrm>
          <a:prstGeom prst="rect">
            <a:avLst/>
          </a:prstGeom>
          <a:gradFill flip="none" rotWithShape="1">
            <a:gsLst>
              <a:gs pos="0">
                <a:srgbClr val="FF0000">
                  <a:tint val="66000"/>
                  <a:satMod val="160000"/>
                </a:srgbClr>
              </a:gs>
              <a:gs pos="50000">
                <a:srgbClr val="FF0000">
                  <a:tint val="44500"/>
                  <a:satMod val="160000"/>
                </a:srgbClr>
              </a:gs>
              <a:gs pos="100000">
                <a:srgbClr val="FF0000">
                  <a:tint val="23500"/>
                  <a:satMod val="160000"/>
                </a:srgbClr>
              </a:gs>
            </a:gsLst>
            <a:lin ang="16200000" scaled="1"/>
            <a:tileRect/>
          </a:gra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anchor="ctr"/>
          <a:lstStyle/>
          <a:p>
            <a:pPr algn="ctr">
              <a:defRPr/>
            </a:pPr>
            <a:r>
              <a:rPr lang="ja-JP" altLang="en-US" sz="2400" b="1" dirty="0">
                <a:solidFill>
                  <a:schemeClr val="bg1"/>
                </a:solidFill>
              </a:rPr>
              <a:t>広い</a:t>
            </a:r>
            <a:endParaRPr lang="en-US" altLang="ja-JP" sz="2400" b="1" dirty="0">
              <a:solidFill>
                <a:schemeClr val="bg1"/>
              </a:solidFill>
            </a:endParaRPr>
          </a:p>
        </p:txBody>
      </p:sp>
      <p:sp>
        <p:nvSpPr>
          <p:cNvPr id="40" name="正方形/長方形 39">
            <a:extLst>
              <a:ext uri="{FF2B5EF4-FFF2-40B4-BE49-F238E27FC236}">
                <a16:creationId xmlns:a16="http://schemas.microsoft.com/office/drawing/2014/main" id="{4A5D0D8E-EA00-4908-8F52-97557CE65ACF}"/>
              </a:ext>
            </a:extLst>
          </p:cNvPr>
          <p:cNvSpPr/>
          <p:nvPr/>
        </p:nvSpPr>
        <p:spPr bwMode="auto">
          <a:xfrm>
            <a:off x="1042988" y="3294063"/>
            <a:ext cx="501650" cy="1573212"/>
          </a:xfrm>
          <a:prstGeom prst="rect">
            <a:avLst/>
          </a:prstGeom>
          <a:gradFill flip="none" rotWithShape="1">
            <a:gsLst>
              <a:gs pos="0">
                <a:srgbClr val="FF0000">
                  <a:tint val="66000"/>
                  <a:satMod val="160000"/>
                </a:srgbClr>
              </a:gs>
              <a:gs pos="50000">
                <a:srgbClr val="FF0000">
                  <a:tint val="44500"/>
                  <a:satMod val="160000"/>
                </a:srgbClr>
              </a:gs>
              <a:gs pos="100000">
                <a:srgbClr val="FF0000">
                  <a:tint val="23500"/>
                  <a:satMod val="160000"/>
                </a:srgbClr>
              </a:gs>
            </a:gsLst>
            <a:lin ang="16200000" scaled="1"/>
            <a:tileRect/>
          </a:gra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anchor="ctr"/>
          <a:lstStyle/>
          <a:p>
            <a:pPr algn="ctr">
              <a:defRPr/>
            </a:pPr>
            <a:r>
              <a:rPr lang="ja-JP" altLang="en-US" sz="2400" b="1" dirty="0">
                <a:solidFill>
                  <a:schemeClr val="bg1"/>
                </a:solidFill>
              </a:rPr>
              <a:t>狭い</a:t>
            </a:r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DEC2688C-D46A-4F72-BA26-E42242A14C57}"/>
              </a:ext>
            </a:extLst>
          </p:cNvPr>
          <p:cNvSpPr/>
          <p:nvPr/>
        </p:nvSpPr>
        <p:spPr bwMode="auto">
          <a:xfrm>
            <a:off x="1585913" y="3298825"/>
            <a:ext cx="6753225" cy="157321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>
              <a:defRPr/>
            </a:pPr>
            <a:r>
              <a:rPr lang="ja-JP" altLang="en-US" sz="2000" b="1" dirty="0">
                <a:solidFill>
                  <a:schemeClr val="tx1"/>
                </a:solidFill>
              </a:rPr>
              <a:t>集中戦略</a:t>
            </a:r>
            <a:endParaRPr lang="en-US" altLang="ja-JP" sz="2000" b="1" dirty="0">
              <a:solidFill>
                <a:schemeClr val="tx1"/>
              </a:solidFill>
            </a:endParaRPr>
          </a:p>
          <a:p>
            <a:pPr>
              <a:defRPr/>
            </a:pPr>
            <a:endParaRPr lang="en-US" altLang="ja-JP" sz="2000" dirty="0">
              <a:solidFill>
                <a:schemeClr val="tx1"/>
              </a:solidFill>
            </a:endParaRPr>
          </a:p>
          <a:p>
            <a:pPr>
              <a:defRPr/>
            </a:pPr>
            <a:r>
              <a:rPr lang="ja-JP" altLang="en-US" sz="2000" dirty="0">
                <a:solidFill>
                  <a:schemeClr val="tx1"/>
                </a:solidFill>
              </a:rPr>
              <a:t>・ここに入力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293</TotalTime>
  <Words>36</Words>
  <Application>Microsoft Office PowerPoint</Application>
  <PresentationFormat>画面に合わせる (4:3)</PresentationFormat>
  <Paragraphs>18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ＭＳ Ｐゴシック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description>マイケル・ポーターの基礎戦略のテンプレートです。集中戦略が分割されていないパターンです。企画書・提案書などにご活用下さい。</dc:description>
  <cp:revision>12</cp:revision>
  <dcterms:created xsi:type="dcterms:W3CDTF">2009-02-20T09:16:29Z</dcterms:created>
  <dcterms:modified xsi:type="dcterms:W3CDTF">2021-08-08T00:09:10Z</dcterms:modified>
</cp:coreProperties>
</file>