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7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0000FF"/>
    <a:srgbClr val="FFFF99"/>
    <a:srgbClr val="FFFFCC"/>
    <a:srgbClr val="FFCC99"/>
    <a:srgbClr val="6666FF"/>
    <a:srgbClr val="0066FF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94709" autoAdjust="0"/>
  </p:normalViewPr>
  <p:slideViewPr>
    <p:cSldViewPr>
      <p:cViewPr varScale="1">
        <p:scale>
          <a:sx n="81" d="100"/>
          <a:sy n="81" d="100"/>
        </p:scale>
        <p:origin x="150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DD20D2BE-BEDA-4C1F-99AD-05F198E32A0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0FB04A4C-0F73-4E5B-9547-39106FF4C17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6B0B61A-C75E-48EA-BBBD-DD15611954E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F5514BAA-94E6-4163-9754-F811BAE05AD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FDDC524D-5B5C-4BD6-92DE-2429983609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DAB4304D-1063-4BCE-84F5-52EC407A13E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2F902CD5-94EC-4630-9F67-60FA47A9D64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76E4590C-43D4-4D54-B878-471359174A5D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FD2985B8-D60C-49EF-84F3-0E31C354E23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1BA18FC5-8B6A-407C-A829-68630AEB946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337E6F09-6C83-493C-9B10-408673F652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84CD1299-8470-463D-B85B-3DFE06D5DFA2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9047C8F-C1A6-443B-BFEC-BA788F069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0600B1-E9C4-4616-9974-768B201E061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15A3C47-BE3C-4DF6-BA68-F8C9D2224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265883D-0836-4115-B985-05F7CD446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7F6A25-0782-49A3-B613-15787729CAA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12872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CAF1E81-404A-4046-A38A-AC82A1024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E9ECCE-A759-4998-88A5-499FAC323AA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128B513-029F-4363-B1FF-AB42BEA7F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DDEB1DA-9B24-4007-B322-0B9EAF1EC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A0F0B9-CEB2-4B3C-BF74-6637D0B7542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00138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FA85B95-93D6-4077-863B-3E0C17486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8B185E-0893-484B-A604-CAF344B9112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D6E7C68-631D-4474-8D8B-4346A9338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A80D875-DA54-47C4-BCBE-EED8FF085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302EAF-2F2F-4200-8F36-A364140B7ED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93207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6C75B9E-B891-43B2-86B5-9D793810F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79C00A-3D2C-4648-AECB-505C6F09B51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F20DAF0-695E-451E-883D-5A91A18A6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7245497-FF61-46D3-99C8-88D43E3BD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7D0ED8-5DF8-4C0B-83CA-F53666C384B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81113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D0D4F6F-200F-4DC1-B49C-CB43E45A7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871FFE-2DF0-4DD1-9897-8802405BCB8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4A08BB7-7EE6-4C6F-B0AB-CF7AE4064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003EAC3-F81D-44D2-9A99-F32A017F0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8B0E1E-A1F4-4700-8412-655BDF0D3AA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94820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26186ECE-EABA-4756-855C-63F4E451F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FF1291-06F2-49F6-81E6-6D613E44866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3F7B30D4-EC0C-411F-AD72-0B72D67EF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5BDE32AA-BB8C-4655-ABE7-6C10FB598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88B2FA-0354-4A8F-AAC3-FE3A4658281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66877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01D78529-511C-4B69-A1F1-34A4B1AA9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EF67D8-16B1-43E7-B61D-FA070FC7C8F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771A38C6-1E70-45A1-A0BD-4116C6643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66CF6CE8-4B24-4C68-B3F0-727D16B22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FE2069-6CC9-452E-A47A-CC889533138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309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96AE6DD2-57B1-47B5-B7B2-2B2FB11C7E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912DC9-B3BC-4C5D-8544-A34E75DDFAD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D1381A99-12C7-4523-A932-A6078BBA4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336DE1E7-D980-4E06-BD7F-21E19CA6F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8FB804-E600-48AC-B9D5-41CB518302B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70141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7379117D-02B9-4AC6-8CB0-94401EBD2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42FC09-31E4-4456-89B0-3EF02E74458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0751963F-A5A0-4EEC-8441-928206D64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62A2E573-44A8-47AF-AE5F-A8C647794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B1BBD1-3AA1-45CC-9DA8-94609F2AAC8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55837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38BE1E03-47B0-4DEA-8A9C-2AE981919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B49B92-F589-4B17-9221-6450A17E454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DF74F7C1-3864-4CFF-AD4D-6D1A2F5B0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6C01F95E-8BC9-4D5F-A25F-DCA92DC5F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C0C135-C84A-4CCF-B9D9-9E76F2675E7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97943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BD6E05B6-75FE-45A4-BFB3-9FDDF3C0F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ECDD52-334D-4462-868A-848B9BF72DA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D0D431E2-17CB-459A-9625-55F9F9BF6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254B43AA-1CE3-49EE-9D6C-784D9C5F7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B8EE00-C1E6-4B9A-BDE3-73E9D618B30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69248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74B3FB59-CDB9-4076-9CBB-908C0E6298D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3368E213-78F4-4509-B583-29ACE550774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62416D2-7727-460E-9581-CE97B08ABF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07A7CB3-1974-46DF-9D83-B09E079DED8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AF5E139-D504-4591-9A25-B5AE847FD0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DB03A30-E51B-404A-A1A0-62641CA317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213AF850-DB9F-4742-82BA-3A3E93BB7593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1D61F36B-EABF-49F5-B38D-572CB0034B92}"/>
              </a:ext>
            </a:extLst>
          </p:cNvPr>
          <p:cNvSpPr/>
          <p:nvPr/>
        </p:nvSpPr>
        <p:spPr bwMode="auto">
          <a:xfrm>
            <a:off x="1585913" y="1693863"/>
            <a:ext cx="3357562" cy="1571625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コストリーダーシップ戦略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0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  <a:endParaRPr lang="en-US" altLang="ja-JP" sz="20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9904FE09-7C91-4D83-8A46-04BC1FF00AC4}"/>
              </a:ext>
            </a:extLst>
          </p:cNvPr>
          <p:cNvSpPr/>
          <p:nvPr/>
        </p:nvSpPr>
        <p:spPr bwMode="auto">
          <a:xfrm>
            <a:off x="1585913" y="3298825"/>
            <a:ext cx="3357562" cy="1573213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コスト集中戦略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0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528781D8-3081-4167-B8E6-7D71A2289F3D}"/>
              </a:ext>
            </a:extLst>
          </p:cNvPr>
          <p:cNvSpPr/>
          <p:nvPr/>
        </p:nvSpPr>
        <p:spPr bwMode="auto">
          <a:xfrm>
            <a:off x="4984750" y="1693863"/>
            <a:ext cx="3357563" cy="1571625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差別化戦略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0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F2531E1C-1A41-4829-B993-6FCEB8CB754B}"/>
              </a:ext>
            </a:extLst>
          </p:cNvPr>
          <p:cNvSpPr/>
          <p:nvPr/>
        </p:nvSpPr>
        <p:spPr bwMode="auto">
          <a:xfrm>
            <a:off x="4984750" y="3298825"/>
            <a:ext cx="3357563" cy="1573213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差別化集中戦略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0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  <a:endParaRPr lang="en-US" altLang="ja-JP" sz="2000" dirty="0">
              <a:solidFill>
                <a:schemeClr val="tx1"/>
              </a:solidFill>
            </a:endParaRPr>
          </a:p>
        </p:txBody>
      </p:sp>
      <p:sp>
        <p:nvSpPr>
          <p:cNvPr id="2065" name="テキスト ボックス 31">
            <a:extLst>
              <a:ext uri="{FF2B5EF4-FFF2-40B4-BE49-F238E27FC236}">
                <a16:creationId xmlns:a16="http://schemas.microsoft.com/office/drawing/2014/main" id="{673105A5-04C4-47BD-A337-F868C5F9C1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350" y="1963738"/>
            <a:ext cx="554038" cy="265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wrap="none">
            <a:spAutoFit/>
          </a:bodyPr>
          <a:lstStyle/>
          <a:p>
            <a:pPr>
              <a:defRPr/>
            </a:pPr>
            <a:r>
              <a:rPr lang="ja-JP" altLang="en-US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戦略上のターゲット</a:t>
            </a:r>
          </a:p>
        </p:txBody>
      </p:sp>
      <p:sp>
        <p:nvSpPr>
          <p:cNvPr id="2066" name="テキスト ボックス 32">
            <a:extLst>
              <a:ext uri="{FF2B5EF4-FFF2-40B4-BE49-F238E27FC236}">
                <a16:creationId xmlns:a16="http://schemas.microsoft.com/office/drawing/2014/main" id="{931A2C67-9DD6-41A3-91D4-ED77FB2BA3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663575"/>
            <a:ext cx="23495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ja-JP" altLang="en-US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戦略上の優位性</a:t>
            </a:r>
          </a:p>
        </p:txBody>
      </p: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78EBB781-4FFF-402F-AEDD-3CABE41EB12F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E31C3673-0851-4142-8A7D-18342686E69B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8" name="テキスト ボックス 225">
            <a:extLst>
              <a:ext uri="{FF2B5EF4-FFF2-40B4-BE49-F238E27FC236}">
                <a16:creationId xmlns:a16="http://schemas.microsoft.com/office/drawing/2014/main" id="{7E2978BE-CB19-485D-AE4D-03495A23AD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4316412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マイケル・ポーターの基本戦略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903FF16D-B7AF-48D2-8CD4-5E79F44778B9}"/>
              </a:ext>
            </a:extLst>
          </p:cNvPr>
          <p:cNvSpPr/>
          <p:nvPr/>
        </p:nvSpPr>
        <p:spPr>
          <a:xfrm>
            <a:off x="1077913" y="5126038"/>
            <a:ext cx="7262812" cy="107156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720375DE-7583-4E6F-98E1-EB9082B75F66}"/>
              </a:ext>
            </a:extLst>
          </p:cNvPr>
          <p:cNvSpPr/>
          <p:nvPr/>
        </p:nvSpPr>
        <p:spPr bwMode="auto">
          <a:xfrm>
            <a:off x="1589088" y="1177925"/>
            <a:ext cx="3357562" cy="473075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  <a:tint val="66000"/>
                  <a:satMod val="160000"/>
                </a:schemeClr>
              </a:gs>
              <a:gs pos="50000">
                <a:schemeClr val="tx1">
                  <a:lumMod val="50000"/>
                  <a:lumOff val="50000"/>
                  <a:tint val="44500"/>
                  <a:satMod val="160000"/>
                </a:schemeClr>
              </a:gs>
              <a:gs pos="100000">
                <a:schemeClr val="tx1">
                  <a:lumMod val="50000"/>
                  <a:lumOff val="50000"/>
                  <a:tint val="23500"/>
                  <a:satMod val="160000"/>
                </a:scheme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低コスト</a:t>
            </a:r>
            <a:endParaRPr lang="en-US" altLang="ja-JP" sz="2400" b="1" dirty="0">
              <a:solidFill>
                <a:schemeClr val="bg1"/>
              </a:solidFill>
            </a:endParaRP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C97899DE-308E-4825-AECB-CE02EB4DC85F}"/>
              </a:ext>
            </a:extLst>
          </p:cNvPr>
          <p:cNvSpPr/>
          <p:nvPr/>
        </p:nvSpPr>
        <p:spPr bwMode="auto">
          <a:xfrm>
            <a:off x="4986338" y="1177925"/>
            <a:ext cx="3357562" cy="473075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  <a:tint val="66000"/>
                  <a:satMod val="160000"/>
                </a:schemeClr>
              </a:gs>
              <a:gs pos="50000">
                <a:schemeClr val="tx1">
                  <a:lumMod val="50000"/>
                  <a:lumOff val="50000"/>
                  <a:tint val="44500"/>
                  <a:satMod val="160000"/>
                </a:schemeClr>
              </a:gs>
              <a:gs pos="100000">
                <a:schemeClr val="tx1">
                  <a:lumMod val="50000"/>
                  <a:lumOff val="50000"/>
                  <a:tint val="23500"/>
                  <a:satMod val="160000"/>
                </a:scheme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差別化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77EAF7A2-FC73-4D73-BA8A-7ACC523CDE8C}"/>
              </a:ext>
            </a:extLst>
          </p:cNvPr>
          <p:cNvSpPr/>
          <p:nvPr/>
        </p:nvSpPr>
        <p:spPr bwMode="auto">
          <a:xfrm>
            <a:off x="1042988" y="1689100"/>
            <a:ext cx="501650" cy="1573213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  <a:tint val="66000"/>
                  <a:satMod val="160000"/>
                </a:schemeClr>
              </a:gs>
              <a:gs pos="50000">
                <a:schemeClr val="tx1">
                  <a:lumMod val="50000"/>
                  <a:lumOff val="50000"/>
                  <a:tint val="44500"/>
                  <a:satMod val="160000"/>
                </a:schemeClr>
              </a:gs>
              <a:gs pos="100000">
                <a:schemeClr val="tx1">
                  <a:lumMod val="50000"/>
                  <a:lumOff val="50000"/>
                  <a:tint val="23500"/>
                  <a:satMod val="160000"/>
                </a:scheme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/>
          <a:lstStyle/>
          <a:p>
            <a:pPr algn="ctr"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広い</a:t>
            </a:r>
            <a:endParaRPr lang="en-US" altLang="ja-JP" sz="2400" b="1" dirty="0">
              <a:solidFill>
                <a:schemeClr val="bg1"/>
              </a:solidFill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D5039DEF-B58E-46A1-8D26-BF17EBEECD20}"/>
              </a:ext>
            </a:extLst>
          </p:cNvPr>
          <p:cNvSpPr/>
          <p:nvPr/>
        </p:nvSpPr>
        <p:spPr bwMode="auto">
          <a:xfrm>
            <a:off x="1042988" y="3294063"/>
            <a:ext cx="501650" cy="1573212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  <a:tint val="66000"/>
                  <a:satMod val="160000"/>
                </a:schemeClr>
              </a:gs>
              <a:gs pos="50000">
                <a:schemeClr val="tx1">
                  <a:lumMod val="50000"/>
                  <a:lumOff val="50000"/>
                  <a:tint val="44500"/>
                  <a:satMod val="160000"/>
                </a:schemeClr>
              </a:gs>
              <a:gs pos="100000">
                <a:schemeClr val="tx1">
                  <a:lumMod val="50000"/>
                  <a:lumOff val="50000"/>
                  <a:tint val="23500"/>
                  <a:satMod val="160000"/>
                </a:scheme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/>
          <a:lstStyle/>
          <a:p>
            <a:pPr algn="ctr"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狭い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44</Words>
  <Application>Microsoft Office PowerPoint</Application>
  <PresentationFormat>画面に合わせる (4:3)</PresentationFormat>
  <Paragraphs>21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マイケル・ポーターの基礎戦略のテンプレートです。集中戦略が「コスト集中戦略」「差別化集中戦略」の2つに分割されています。企画書・提案書などにご活用下さい。</dc:description>
  <cp:revision>12</cp:revision>
  <dcterms:created xsi:type="dcterms:W3CDTF">2009-02-20T09:16:29Z</dcterms:created>
  <dcterms:modified xsi:type="dcterms:W3CDTF">2021-08-08T00:05:41Z</dcterms:modified>
</cp:coreProperties>
</file>