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0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77838" indent="-2063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57263" indent="-4286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436688" indent="-6508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914525" indent="-8572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0000FF"/>
    <a:srgbClr val="FFFF99"/>
    <a:srgbClr val="FFFFCC"/>
    <a:srgbClr val="FFCC99"/>
    <a:srgbClr val="6666FF"/>
    <a:srgbClr val="0066FF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94709" autoAdjust="0"/>
  </p:normalViewPr>
  <p:slideViewPr>
    <p:cSldViewPr>
      <p:cViewPr varScale="1">
        <p:scale>
          <a:sx n="81" d="100"/>
          <a:sy n="81" d="100"/>
        </p:scale>
        <p:origin x="150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9AE30D9D-790D-4087-9683-0439FB7B953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FC0915EE-9D9C-47B5-BAF4-52B7B667E98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BE9319BA-3013-4112-8FA4-6B368E675265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6D8E7D9F-FE4E-45F4-AA67-607379C5500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12EFA93D-1ECE-4398-AC78-2B2C951684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53D8732A-60C7-45F4-9B33-60EFCF56BAF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CBE81829-BE42-411A-BE74-EF53E92E292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8B2E9CC0-506A-4158-B13F-8017EAC3F3E8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7783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57263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3668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14525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3A3FE6E7-5BC6-49EB-841B-D086176170F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349C011F-E5AB-4D21-BA1C-609448BDF22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8196" name="スライド番号プレースホルダ 3">
            <a:extLst>
              <a:ext uri="{FF2B5EF4-FFF2-40B4-BE49-F238E27FC236}">
                <a16:creationId xmlns:a16="http://schemas.microsoft.com/office/drawing/2014/main" id="{CB2B9352-96C2-41FC-98F8-7064FF83E17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12551323-FDE5-4B91-8D90-C13405A52095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CC59B546-B01C-42D8-BFF2-F6E3B9355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B25E7-978D-4AD6-A35F-9E3DF8A17ECD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77E05434-8BC4-40C5-AA18-2055E75260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08661B6E-2F7D-434B-84F9-3D0F39874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DE118E-0D50-45C2-BFCD-539471B66CE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784635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F2FFEC43-1012-4649-AAE3-E491A4771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0EC964-E61B-4376-BB4C-A0A492152BC0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82D29F68-2D7F-4979-BF3E-6EFD40272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FA887B10-8D1D-4424-9B80-4E6706F3DD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45F9D0-51B7-4BD6-9AD6-69BA8CD9843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79547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C6AA15F1-DC90-4646-AF21-E83D242243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7681B5-31A4-4F3B-81B1-358B976770A0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497B03FA-4D7A-49AA-BCB0-FED120D1E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69845382-DDD4-4813-9A00-AB40F19A7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3F9077-A043-4FB9-968E-ECB4A0DB74C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97176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F8D994C-9EC5-4F9A-AB8A-1AF61715B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8769DF-8136-4DD7-A2D2-42975D3A9C09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44041305-5164-4E01-8D89-3BBB45CD3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552653A5-AE05-4FB2-AFFC-CE69A3642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264FD3-3A6B-40CE-8277-926071F2301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09485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AE1DA9AB-40F1-40EC-8302-3C4A332C5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DD030-5C99-4A40-85A4-E03959CEBFF5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331459FB-83EE-407E-9A5B-63405B5BF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9585E22D-8797-447B-9499-41024D195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63970E-4BFF-47A5-9F3D-C3FD3FB8F23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44973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7EAF7FD5-C269-49AD-A91D-FE603F7D2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74ADD-FBD0-4E2E-A063-33B9049C06BE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AFF6248A-8E90-4457-8F0E-54835B7A3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A9DD019D-7174-40FB-BEB4-2CCB0C824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74CF13-A337-4071-AA25-3D57A2E7FF3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35540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F100A48D-4764-45A2-AC89-62814B5802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4D468-601E-4C48-89B3-0E33EF0269E5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1441CFB7-DFFF-490D-B77A-5C54AA3CD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BE02C363-B650-4A11-8BB7-B9923F077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26B089-120B-4760-8100-DF718B14B0A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29060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78794353-6552-4587-BDC1-167DC190CE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B202B0-F0B8-485A-906C-E1092FCB7F90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CC3FCB97-CBB4-4ADA-888F-DD77FBF0F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A83138CA-FC05-435F-A961-69BE3C6FA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F44CC8-EA13-458B-82BD-E29A40B10C5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48184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C8A40C0C-664A-46D4-AE21-0E71A94AB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D299C-2EF3-4B47-A933-1D6E39CC01AB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BBB90338-A0C7-4B9F-B4C7-8FE88E20B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88A329F1-446B-45B1-B374-419219EB7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D3963E-CCAC-4DD6-BE64-5684947ED34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6435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CD823516-9EED-4BD5-B6CC-EB79073A9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A19620-3C6B-4D68-B1B1-7BF25F89F231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ABA95EF9-7DEA-4EFC-BDEF-2DD2BE58D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330DC95F-E0E6-4342-933C-26D230741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F24363-FD71-48A4-8E27-5F3839144EB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98445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3E012EE6-4608-4AFE-A350-BF0F1B09B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57EDBC-500C-4786-87A5-49D54FBA5D63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DED3F75B-063C-4677-97D4-3249E42A6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D0423863-557B-494F-B22A-1409E9A1C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C75ABE-EB6E-4C7C-8EB0-782A131D391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33676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BF2CB748-2EBE-4AE1-B852-E5C6D0D8F05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09459622-2C4A-4345-BA41-0383D70A346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5B0A639-744E-4E10-99E8-2BB8A5DC2E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0D1D914-F213-4D2B-AF14-C9D69595F4D3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B9C4950-0D9D-4C46-93E6-62FBC40AA3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F89D089C-EF26-453F-96CC-35C227AFE1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1E911F52-84BE-487E-8372-9EC4FA13E838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78908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57816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436724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915631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58775" indent="-3587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975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4813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33F4B15E-5B6B-4C24-8CE5-C6BC4CC00DA1}"/>
              </a:ext>
            </a:extLst>
          </p:cNvPr>
          <p:cNvSpPr/>
          <p:nvPr/>
        </p:nvSpPr>
        <p:spPr bwMode="auto">
          <a:xfrm>
            <a:off x="1585913" y="1679575"/>
            <a:ext cx="3357562" cy="157321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ja-JP" altLang="en-US" sz="2000" b="1" dirty="0">
                <a:solidFill>
                  <a:schemeClr val="tx1"/>
                </a:solidFill>
              </a:rPr>
              <a:t>コストリーダーシップ戦略</a:t>
            </a:r>
            <a:endParaRPr lang="en-US" altLang="ja-JP" sz="2000" b="1" dirty="0">
              <a:solidFill>
                <a:schemeClr val="tx1"/>
              </a:solidFill>
            </a:endParaRPr>
          </a:p>
          <a:p>
            <a:pPr>
              <a:defRPr/>
            </a:pPr>
            <a:endParaRPr lang="en-US" altLang="ja-JP" sz="20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ja-JP" altLang="en-US" sz="2000" dirty="0">
                <a:solidFill>
                  <a:schemeClr val="tx1"/>
                </a:solidFill>
              </a:rPr>
              <a:t>・ここに入力</a:t>
            </a:r>
            <a:endParaRPr lang="en-US" altLang="ja-JP" sz="2000" dirty="0">
              <a:solidFill>
                <a:schemeClr val="tx1"/>
              </a:solidFill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99D06437-5814-441B-A3CE-98C355B5FFA2}"/>
              </a:ext>
            </a:extLst>
          </p:cNvPr>
          <p:cNvSpPr/>
          <p:nvPr/>
        </p:nvSpPr>
        <p:spPr bwMode="auto">
          <a:xfrm>
            <a:off x="1585913" y="3284538"/>
            <a:ext cx="3357562" cy="157321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ja-JP" altLang="en-US" sz="2000" b="1" dirty="0">
                <a:solidFill>
                  <a:schemeClr val="tx1"/>
                </a:solidFill>
              </a:rPr>
              <a:t>コスト集中戦略</a:t>
            </a:r>
            <a:endParaRPr lang="en-US" altLang="ja-JP" sz="2000" b="1" dirty="0">
              <a:solidFill>
                <a:schemeClr val="tx1"/>
              </a:solidFill>
            </a:endParaRPr>
          </a:p>
          <a:p>
            <a:pPr>
              <a:defRPr/>
            </a:pPr>
            <a:endParaRPr lang="en-US" altLang="ja-JP" sz="20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ja-JP" altLang="en-US" sz="20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04755B2C-1F2D-4682-9F88-86A54AB580F0}"/>
              </a:ext>
            </a:extLst>
          </p:cNvPr>
          <p:cNvSpPr/>
          <p:nvPr/>
        </p:nvSpPr>
        <p:spPr bwMode="auto">
          <a:xfrm>
            <a:off x="4984750" y="1679575"/>
            <a:ext cx="3357563" cy="1573213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ja-JP" altLang="en-US" sz="2000" b="1" dirty="0">
                <a:solidFill>
                  <a:schemeClr val="tx1"/>
                </a:solidFill>
              </a:rPr>
              <a:t>差別化戦略</a:t>
            </a:r>
            <a:endParaRPr lang="en-US" altLang="ja-JP" sz="2000" b="1" dirty="0">
              <a:solidFill>
                <a:schemeClr val="tx1"/>
              </a:solidFill>
            </a:endParaRPr>
          </a:p>
          <a:p>
            <a:pPr>
              <a:defRPr/>
            </a:pPr>
            <a:endParaRPr lang="en-US" altLang="ja-JP" sz="20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ja-JP" altLang="en-US" sz="20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9C3F5E0B-1C83-41AC-AA49-67EE27862C68}"/>
              </a:ext>
            </a:extLst>
          </p:cNvPr>
          <p:cNvSpPr/>
          <p:nvPr/>
        </p:nvSpPr>
        <p:spPr bwMode="auto">
          <a:xfrm>
            <a:off x="4984750" y="3284538"/>
            <a:ext cx="3357563" cy="157321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ja-JP" altLang="en-US" sz="2000" b="1" dirty="0">
                <a:solidFill>
                  <a:schemeClr val="tx1"/>
                </a:solidFill>
              </a:rPr>
              <a:t>差別化集中戦略</a:t>
            </a:r>
            <a:endParaRPr lang="en-US" altLang="ja-JP" sz="2000" b="1" dirty="0">
              <a:solidFill>
                <a:schemeClr val="tx1"/>
              </a:solidFill>
            </a:endParaRPr>
          </a:p>
          <a:p>
            <a:pPr>
              <a:defRPr/>
            </a:pPr>
            <a:endParaRPr lang="en-US" altLang="ja-JP" sz="20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ja-JP" altLang="en-US" sz="2000" dirty="0">
                <a:solidFill>
                  <a:schemeClr val="tx1"/>
                </a:solidFill>
              </a:rPr>
              <a:t>・ここに入力</a:t>
            </a:r>
            <a:endParaRPr lang="en-US" altLang="ja-JP" sz="2000" dirty="0">
              <a:solidFill>
                <a:schemeClr val="tx1"/>
              </a:solidFill>
            </a:endParaRPr>
          </a:p>
        </p:txBody>
      </p:sp>
      <p:sp>
        <p:nvSpPr>
          <p:cNvPr id="2054" name="テキスト ボックス 31">
            <a:extLst>
              <a:ext uri="{FF2B5EF4-FFF2-40B4-BE49-F238E27FC236}">
                <a16:creationId xmlns:a16="http://schemas.microsoft.com/office/drawing/2014/main" id="{97F80161-FB01-494A-B17C-E99D65AEDF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4338" y="1951038"/>
            <a:ext cx="554037" cy="26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 b="1">
                <a:solidFill>
                  <a:srgbClr val="00B050"/>
                </a:solidFill>
              </a:rPr>
              <a:t>戦略上のターゲット</a:t>
            </a:r>
          </a:p>
        </p:txBody>
      </p:sp>
      <p:sp>
        <p:nvSpPr>
          <p:cNvPr id="2055" name="テキスト ボックス 32">
            <a:extLst>
              <a:ext uri="{FF2B5EF4-FFF2-40B4-BE49-F238E27FC236}">
                <a16:creationId xmlns:a16="http://schemas.microsoft.com/office/drawing/2014/main" id="{BFC0541A-F055-4097-A11E-C019F7FEC7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9838" y="663575"/>
            <a:ext cx="23495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 b="1">
                <a:solidFill>
                  <a:srgbClr val="00B050"/>
                </a:solidFill>
              </a:rPr>
              <a:t>戦略上の優位性</a:t>
            </a:r>
          </a:p>
        </p:txBody>
      </p:sp>
      <p:sp>
        <p:nvSpPr>
          <p:cNvPr id="215" name="正方形/長方形 214">
            <a:extLst>
              <a:ext uri="{FF2B5EF4-FFF2-40B4-BE49-F238E27FC236}">
                <a16:creationId xmlns:a16="http://schemas.microsoft.com/office/drawing/2014/main" id="{4F6239BE-863F-4A5C-B438-EDE9014A7B45}"/>
              </a:ext>
            </a:extLst>
          </p:cNvPr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16" name="正方形/長方形 215">
            <a:extLst>
              <a:ext uri="{FF2B5EF4-FFF2-40B4-BE49-F238E27FC236}">
                <a16:creationId xmlns:a16="http://schemas.microsoft.com/office/drawing/2014/main" id="{96F49378-F8D3-495B-A7FD-BFC860A9BCD5}"/>
              </a:ext>
            </a:extLst>
          </p:cNvPr>
          <p:cNvSpPr/>
          <p:nvPr/>
        </p:nvSpPr>
        <p:spPr>
          <a:xfrm>
            <a:off x="0" y="469900"/>
            <a:ext cx="9144000" cy="46038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058" name="テキスト ボックス 225">
            <a:extLst>
              <a:ext uri="{FF2B5EF4-FFF2-40B4-BE49-F238E27FC236}">
                <a16:creationId xmlns:a16="http://schemas.microsoft.com/office/drawing/2014/main" id="{A1BFAC7A-7DB8-434C-847B-51B28A3B98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44450"/>
            <a:ext cx="4316412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2" tIns="47891" rIns="95782" bIns="47891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500" b="1">
                <a:latin typeface="Calibri" panose="020F0502020204030204" pitchFamily="34" charset="0"/>
              </a:rPr>
              <a:t>マイケル・ポーターの基本戦略</a:t>
            </a: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D8633DA2-92D7-4AB2-B852-FF91CF4063F7}"/>
              </a:ext>
            </a:extLst>
          </p:cNvPr>
          <p:cNvSpPr/>
          <p:nvPr/>
        </p:nvSpPr>
        <p:spPr>
          <a:xfrm>
            <a:off x="1077913" y="5126038"/>
            <a:ext cx="7262812" cy="1071562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000" dirty="0">
                <a:solidFill>
                  <a:schemeClr val="tx1"/>
                </a:solidFill>
              </a:rPr>
              <a:t>コメント欄</a:t>
            </a: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052AD78B-2ABD-4FAF-BD67-EEF93D4714FF}"/>
              </a:ext>
            </a:extLst>
          </p:cNvPr>
          <p:cNvSpPr/>
          <p:nvPr/>
        </p:nvSpPr>
        <p:spPr bwMode="auto">
          <a:xfrm>
            <a:off x="1589088" y="1177925"/>
            <a:ext cx="3357562" cy="473075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35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b="1" dirty="0">
                <a:solidFill>
                  <a:schemeClr val="bg1"/>
                </a:solidFill>
              </a:rPr>
              <a:t>低コスト</a:t>
            </a:r>
            <a:endParaRPr lang="en-US" altLang="ja-JP" sz="2400" b="1" dirty="0">
              <a:solidFill>
                <a:schemeClr val="bg1"/>
              </a:solidFill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07D2B168-E6E4-4CB0-B962-93C92D87B5BA}"/>
              </a:ext>
            </a:extLst>
          </p:cNvPr>
          <p:cNvSpPr/>
          <p:nvPr/>
        </p:nvSpPr>
        <p:spPr bwMode="auto">
          <a:xfrm>
            <a:off x="4986338" y="1177925"/>
            <a:ext cx="3357562" cy="473075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35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b="1" dirty="0">
                <a:solidFill>
                  <a:schemeClr val="bg1"/>
                </a:solidFill>
              </a:rPr>
              <a:t>差別化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6333F1C3-5D08-42E7-BAE3-E690ADD781D9}"/>
              </a:ext>
            </a:extLst>
          </p:cNvPr>
          <p:cNvSpPr/>
          <p:nvPr/>
        </p:nvSpPr>
        <p:spPr bwMode="auto">
          <a:xfrm>
            <a:off x="1071563" y="1674813"/>
            <a:ext cx="500062" cy="1573212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35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ctr"/>
          <a:lstStyle/>
          <a:p>
            <a:pPr algn="ctr">
              <a:defRPr/>
            </a:pPr>
            <a:r>
              <a:rPr lang="ja-JP" altLang="en-US" sz="2400" b="1" dirty="0">
                <a:solidFill>
                  <a:schemeClr val="bg1"/>
                </a:solidFill>
              </a:rPr>
              <a:t>広い</a:t>
            </a:r>
            <a:endParaRPr lang="en-US" altLang="ja-JP" sz="2400" b="1" dirty="0">
              <a:solidFill>
                <a:schemeClr val="bg1"/>
              </a:solidFill>
            </a:endParaRP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E4BC3369-A4FB-4765-A788-2F06652C58E3}"/>
              </a:ext>
            </a:extLst>
          </p:cNvPr>
          <p:cNvSpPr/>
          <p:nvPr/>
        </p:nvSpPr>
        <p:spPr bwMode="auto">
          <a:xfrm>
            <a:off x="1071563" y="3281363"/>
            <a:ext cx="500062" cy="1571625"/>
          </a:xfrm>
          <a:prstGeom prst="rect">
            <a:avLst/>
          </a:prstGeom>
          <a:gradFill flip="none" rotWithShape="1">
            <a:gsLst>
              <a:gs pos="0">
                <a:srgbClr val="00B050">
                  <a:shade val="30000"/>
                  <a:satMod val="115000"/>
                </a:srgbClr>
              </a:gs>
              <a:gs pos="50000">
                <a:srgbClr val="00B050">
                  <a:shade val="67500"/>
                  <a:satMod val="115000"/>
                </a:srgbClr>
              </a:gs>
              <a:gs pos="100000">
                <a:srgbClr val="00B050">
                  <a:shade val="100000"/>
                  <a:satMod val="115000"/>
                </a:srgbClr>
              </a:gs>
            </a:gsLst>
            <a:lin ang="135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ctr"/>
          <a:lstStyle/>
          <a:p>
            <a:pPr algn="ctr">
              <a:defRPr/>
            </a:pPr>
            <a:r>
              <a:rPr lang="ja-JP" altLang="en-US" sz="2400" b="1" dirty="0">
                <a:solidFill>
                  <a:schemeClr val="bg1"/>
                </a:solidFill>
              </a:rPr>
              <a:t>狭い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</TotalTime>
  <Words>44</Words>
  <Application>Microsoft Office PowerPoint</Application>
  <PresentationFormat>画面に合わせる (4:3)</PresentationFormat>
  <Paragraphs>21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description>マイケル・ポーターの基礎戦略のテンプレートです。集中戦略が「コスト集中戦略」「差別化集中戦略」の2つに分割されています。企画書・提案書などにご活用下さい。</dc:description>
  <cp:revision>11</cp:revision>
  <dcterms:created xsi:type="dcterms:W3CDTF">2009-02-20T09:16:29Z</dcterms:created>
  <dcterms:modified xsi:type="dcterms:W3CDTF">2021-08-08T00:01:28Z</dcterms:modified>
</cp:coreProperties>
</file>