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3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0000FF"/>
    <a:srgbClr val="FFFF99"/>
    <a:srgbClr val="FFFFCC"/>
    <a:srgbClr val="FFCC99"/>
    <a:srgbClr val="6666FF"/>
    <a:srgbClr val="0066FF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94709" autoAdjust="0"/>
  </p:normalViewPr>
  <p:slideViewPr>
    <p:cSldViewPr>
      <p:cViewPr varScale="1">
        <p:scale>
          <a:sx n="81" d="100"/>
          <a:sy n="81" d="100"/>
        </p:scale>
        <p:origin x="150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DBC86515-474D-4325-91B4-0D5D13D2F45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A472BFA5-53E7-4897-82AF-70BF0262198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90BA0950-123D-4FA1-851D-5354D74EA29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27C82AC1-72E3-4568-B4D5-0F9181E4FF3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E5666CB4-69C6-42AB-A072-132C853A35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69C330B4-6D24-459C-902B-1A7DB8B6D37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AC5B44D0-0615-4E5C-91C8-8088243570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36D8B8AF-7716-49BD-B774-4CB01629F79D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3DD90975-9A16-4438-9664-3D8513148A6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0332DB29-9F9C-4974-8CB7-D336AE4BF98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AF1354FF-05D2-46C7-9D62-6BE7A26CB3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2307597-390C-43AF-8DAA-C08A76CE25D0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45351CA-6597-48CD-B84F-8EFD55519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287E91-AA18-4F58-A8A6-B8ECA7BD944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795D92C-19EF-4BEA-AFBE-A9F9EE137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3CC02AD-EF62-43BC-892C-4E582A265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9D6E63-F7FB-4DB0-90AF-A21DB289442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06661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EB59622-3AFD-41FF-9EAB-EA517A991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249D6C-EF97-496D-8842-9DA07D42800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C690DA1-7080-4CF9-9069-66388BED5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3D2CDA0-F300-4DF9-BDD3-769F43D03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9887FD-FC21-4DCE-98AF-83FFC8D0430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99551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CEBDCE8-136D-474A-9A5C-D1C0B1C0E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21A79D-DA2E-4C5B-A457-29F38EECB00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CA0B9E3-BF74-40A8-B713-8E3DD80D4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C80D671-094F-4D5F-B4C2-8248A98AF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0DCF0-5223-4E0B-8A81-F6B0E6A8BAE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34340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B7F27E2-51F0-4B8F-AFBE-06C82C7C6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F39CBE-D8DA-482B-A0B9-66053A2305E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7699B88-4171-4FDE-A834-162C4C9B2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9815BF8-FBA0-4DF5-AC33-CD33E61FB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D318DB-322E-4889-BCE7-1CF0719F772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88938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DD99AA8-554A-47E1-9A62-95BA64768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85F94C-7B87-44F3-8009-5E88751B85E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D3F21FC-370D-4D22-8473-7062F90CB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963FB67-8431-4232-9811-025B141A5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FDBC61-B94E-4047-9CE9-89408CC23AB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46859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EE54769A-E91F-4683-A5B3-34682B55E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CBD51E-1300-42FF-9299-D21AD990CE4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4F4EB536-9F2F-4CC8-90F2-7FB1B0DA0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CA5A83E1-5F34-4C72-B1DE-3954B2D73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758790-AEC6-44E1-9D0E-672528722D1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75305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650FCD25-C9CA-4042-B520-C8667A546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A8B4C3-7172-45D3-AEEA-7C7042CE11B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AEA4F429-5860-44C5-BFAD-7EC6294DD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200169C7-47FD-47C1-BDCB-DF724120C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4A453-2067-489C-B774-DA8FC29FA95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95338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4C65B0FF-AD91-46F1-9D0B-9ED0CE116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0A7A24-0092-48C0-AC63-2961AC1EBF3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C5D456D3-2466-4DC5-9C25-074C11443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F905E3D8-95DE-4C2E-A836-A584C88FE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619A6E-BDD0-4149-94C9-0C7792E420C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70563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DC7F46C4-F582-48D0-9DC7-C1ED24187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E21A52-F0D5-449D-8D6B-FCF50B7D549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BF887723-1704-4372-98F5-D7DBFA587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6BDA340D-F63A-4E38-9C0E-413A0FFB5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833343-C58E-4E3C-A6FE-97236AB23AA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76412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09AA5AC8-772D-4B28-9551-4E255E511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2EB542-AB66-4EBE-B5F8-A7313FD4B53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2E267CAD-EDB2-4C35-B506-AF0B10708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30F3258B-4C0B-42F1-AB0A-36B0D3DE1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809E8A-E447-475E-95A4-688620729C2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06243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A0A86438-9C2C-4909-AAE2-E5AB880CC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1EDD77-7C56-4C8F-8E1F-2CB916BEF03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E971EED0-4F0C-4E24-9496-C4AC52FAB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ED9CEC9E-714C-48A2-B285-4971EF3B0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FCB273-6483-48ED-854A-A3890CC0203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94323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6782DE48-C937-4399-A4E0-95ADA110CED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E1EC5950-1ABC-4A12-9732-5DAEB4C6DBC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9D2105E-54C3-4536-81C6-4B8F1787E7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6818C8CB-C1B8-4C66-8EAC-52F1ACCCA1D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8C2D012-BFC9-405E-8AFE-2579789FBD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947E03C-941D-471B-860A-9DF941B586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829FBB97-8CE5-43FD-AB78-59BF48943B8F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E017AE78-169A-4857-B366-BC1C3D9E4E9F}"/>
              </a:ext>
            </a:extLst>
          </p:cNvPr>
          <p:cNvSpPr/>
          <p:nvPr/>
        </p:nvSpPr>
        <p:spPr bwMode="auto">
          <a:xfrm>
            <a:off x="1428750" y="1071563"/>
            <a:ext cx="2519363" cy="16224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1C42537F-D355-4766-A053-252BEBA62905}"/>
              </a:ext>
            </a:extLst>
          </p:cNvPr>
          <p:cNvSpPr/>
          <p:nvPr/>
        </p:nvSpPr>
        <p:spPr bwMode="auto">
          <a:xfrm>
            <a:off x="5257800" y="1071563"/>
            <a:ext cx="2520950" cy="16224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  <a:endParaRPr lang="en-US" altLang="ja-JP" sz="2000" dirty="0">
              <a:solidFill>
                <a:schemeClr val="tx1"/>
              </a:solidFill>
            </a:endParaRPr>
          </a:p>
        </p:txBody>
      </p: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255F9E1D-39D5-494F-9E16-45F2A5CA1C61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D970945C-6A66-4D5F-87A1-F3EA8AC77D75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4" name="テキスト ボックス 225">
            <a:extLst>
              <a:ext uri="{FF2B5EF4-FFF2-40B4-BE49-F238E27FC236}">
                <a16:creationId xmlns:a16="http://schemas.microsoft.com/office/drawing/2014/main" id="{34DFB916-345A-4F07-B52D-A586C94C74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3011487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ファイブフォース分析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5371925E-E5A3-4DF3-BC26-4315157CD3C0}"/>
              </a:ext>
            </a:extLst>
          </p:cNvPr>
          <p:cNvSpPr/>
          <p:nvPr/>
        </p:nvSpPr>
        <p:spPr bwMode="auto">
          <a:xfrm>
            <a:off x="214313" y="3286125"/>
            <a:ext cx="2519362" cy="16224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DE30BD73-FA6C-408F-B81C-23C033D4593A}"/>
              </a:ext>
            </a:extLst>
          </p:cNvPr>
          <p:cNvSpPr/>
          <p:nvPr/>
        </p:nvSpPr>
        <p:spPr bwMode="auto">
          <a:xfrm>
            <a:off x="6500813" y="3286125"/>
            <a:ext cx="2519362" cy="16224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  <a:endParaRPr lang="en-US" altLang="ja-JP" sz="2000" dirty="0">
              <a:solidFill>
                <a:schemeClr val="tx1"/>
              </a:solidFill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AB313332-583C-4F8C-A9B3-333EC13D9CF8}"/>
              </a:ext>
            </a:extLst>
          </p:cNvPr>
          <p:cNvSpPr/>
          <p:nvPr/>
        </p:nvSpPr>
        <p:spPr bwMode="auto">
          <a:xfrm>
            <a:off x="2960688" y="3714750"/>
            <a:ext cx="3314700" cy="250031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0" name="曲折矢印 19">
            <a:extLst>
              <a:ext uri="{FF2B5EF4-FFF2-40B4-BE49-F238E27FC236}">
                <a16:creationId xmlns:a16="http://schemas.microsoft.com/office/drawing/2014/main" id="{7F1308BF-F527-407B-9C6E-1FAA81D390C5}"/>
              </a:ext>
            </a:extLst>
          </p:cNvPr>
          <p:cNvSpPr/>
          <p:nvPr/>
        </p:nvSpPr>
        <p:spPr>
          <a:xfrm flipV="1">
            <a:off x="1714500" y="4664075"/>
            <a:ext cx="1079500" cy="1050925"/>
          </a:xfrm>
          <a:prstGeom prst="bentArrow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22" name="曲折矢印 21">
            <a:extLst>
              <a:ext uri="{FF2B5EF4-FFF2-40B4-BE49-F238E27FC236}">
                <a16:creationId xmlns:a16="http://schemas.microsoft.com/office/drawing/2014/main" id="{32115372-DD2C-437D-BE98-B1EA5F95AD8F}"/>
              </a:ext>
            </a:extLst>
          </p:cNvPr>
          <p:cNvSpPr/>
          <p:nvPr/>
        </p:nvSpPr>
        <p:spPr>
          <a:xfrm flipH="1" flipV="1">
            <a:off x="6421438" y="4806950"/>
            <a:ext cx="1079500" cy="1050925"/>
          </a:xfrm>
          <a:prstGeom prst="bentArrow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5" name="下矢印 14">
            <a:extLst>
              <a:ext uri="{FF2B5EF4-FFF2-40B4-BE49-F238E27FC236}">
                <a16:creationId xmlns:a16="http://schemas.microsoft.com/office/drawing/2014/main" id="{0E7F80BA-7A64-43D2-A3CD-CF6CF2B29F46}"/>
              </a:ext>
            </a:extLst>
          </p:cNvPr>
          <p:cNvSpPr/>
          <p:nvPr/>
        </p:nvSpPr>
        <p:spPr>
          <a:xfrm>
            <a:off x="5357813" y="2428875"/>
            <a:ext cx="500062" cy="785813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9" name="下矢印 18">
            <a:extLst>
              <a:ext uri="{FF2B5EF4-FFF2-40B4-BE49-F238E27FC236}">
                <a16:creationId xmlns:a16="http://schemas.microsoft.com/office/drawing/2014/main" id="{3661C950-4DB0-411F-89C5-25B532D93BC6}"/>
              </a:ext>
            </a:extLst>
          </p:cNvPr>
          <p:cNvSpPr/>
          <p:nvPr/>
        </p:nvSpPr>
        <p:spPr>
          <a:xfrm>
            <a:off x="3286125" y="2428875"/>
            <a:ext cx="500063" cy="785813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9B208A21-2ECC-42C2-9525-A674C830762F}"/>
              </a:ext>
            </a:extLst>
          </p:cNvPr>
          <p:cNvSpPr/>
          <p:nvPr/>
        </p:nvSpPr>
        <p:spPr bwMode="auto">
          <a:xfrm>
            <a:off x="1428750" y="652463"/>
            <a:ext cx="2519363" cy="419100"/>
          </a:xfrm>
          <a:prstGeom prst="rect">
            <a:avLst/>
          </a:prstGeom>
          <a:gradFill flip="none" rotWithShape="1">
            <a:gsLst>
              <a:gs pos="0">
                <a:srgbClr val="FF9900">
                  <a:tint val="66000"/>
                  <a:satMod val="160000"/>
                </a:srgbClr>
              </a:gs>
              <a:gs pos="50000">
                <a:srgbClr val="FF9900">
                  <a:tint val="44500"/>
                  <a:satMod val="160000"/>
                </a:srgbClr>
              </a:gs>
              <a:gs pos="100000">
                <a:srgbClr val="FF9900">
                  <a:tint val="23500"/>
                  <a:satMod val="160000"/>
                </a:srgbClr>
              </a:gs>
            </a:gsLst>
            <a:lin ang="16200000" scaled="1"/>
            <a:tileRect/>
          </a:gra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ja-JP" altLang="en-US" sz="2000" b="1" dirty="0">
                <a:solidFill>
                  <a:schemeClr val="bg1"/>
                </a:solidFill>
              </a:rPr>
              <a:t>新規参入の脅威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F06B1FD3-2048-406C-86E9-9CCC52E370F7}"/>
              </a:ext>
            </a:extLst>
          </p:cNvPr>
          <p:cNvSpPr/>
          <p:nvPr/>
        </p:nvSpPr>
        <p:spPr bwMode="auto">
          <a:xfrm>
            <a:off x="5257800" y="652463"/>
            <a:ext cx="2520950" cy="419100"/>
          </a:xfrm>
          <a:prstGeom prst="rect">
            <a:avLst/>
          </a:prstGeom>
          <a:gradFill flip="none" rotWithShape="1">
            <a:gsLst>
              <a:gs pos="0">
                <a:srgbClr val="FF9900">
                  <a:tint val="66000"/>
                  <a:satMod val="160000"/>
                </a:srgbClr>
              </a:gs>
              <a:gs pos="50000">
                <a:srgbClr val="FF9900">
                  <a:tint val="44500"/>
                  <a:satMod val="160000"/>
                </a:srgbClr>
              </a:gs>
              <a:gs pos="100000">
                <a:srgbClr val="FF9900">
                  <a:tint val="23500"/>
                  <a:satMod val="160000"/>
                </a:srgbClr>
              </a:gs>
            </a:gsLst>
            <a:lin ang="16200000" scaled="1"/>
            <a:tileRect/>
          </a:gra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ja-JP" altLang="en-US" sz="2000" b="1" dirty="0">
                <a:solidFill>
                  <a:schemeClr val="bg1"/>
                </a:solidFill>
              </a:rPr>
              <a:t>代替品の脅威</a:t>
            </a:r>
            <a:endParaRPr lang="en-US" altLang="ja-JP" sz="2000" b="1" dirty="0">
              <a:solidFill>
                <a:schemeClr val="bg1"/>
              </a:solidFill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6EF499F7-594F-44D1-A6EA-505AD3EFF52E}"/>
              </a:ext>
            </a:extLst>
          </p:cNvPr>
          <p:cNvSpPr/>
          <p:nvPr/>
        </p:nvSpPr>
        <p:spPr bwMode="auto">
          <a:xfrm>
            <a:off x="214313" y="2867025"/>
            <a:ext cx="2519362" cy="419100"/>
          </a:xfrm>
          <a:prstGeom prst="rect">
            <a:avLst/>
          </a:prstGeom>
          <a:gradFill flip="none" rotWithShape="1">
            <a:gsLst>
              <a:gs pos="0">
                <a:srgbClr val="FF9900">
                  <a:tint val="66000"/>
                  <a:satMod val="160000"/>
                </a:srgbClr>
              </a:gs>
              <a:gs pos="50000">
                <a:srgbClr val="FF9900">
                  <a:tint val="44500"/>
                  <a:satMod val="160000"/>
                </a:srgbClr>
              </a:gs>
              <a:gs pos="100000">
                <a:srgbClr val="FF9900">
                  <a:tint val="23500"/>
                  <a:satMod val="160000"/>
                </a:srgbClr>
              </a:gs>
            </a:gsLst>
            <a:lin ang="16200000" scaled="1"/>
            <a:tileRect/>
          </a:gra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ja-JP" altLang="en-US" sz="2000" b="1" dirty="0">
                <a:solidFill>
                  <a:schemeClr val="bg1"/>
                </a:solidFill>
              </a:rPr>
              <a:t>売り手の交渉力</a:t>
            </a:r>
            <a:endParaRPr lang="en-US" altLang="ja-JP" sz="2000" b="1" dirty="0">
              <a:solidFill>
                <a:schemeClr val="bg1"/>
              </a:solidFill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A6906D78-0992-4C66-B1DB-663B2B647AD1}"/>
              </a:ext>
            </a:extLst>
          </p:cNvPr>
          <p:cNvSpPr/>
          <p:nvPr/>
        </p:nvSpPr>
        <p:spPr bwMode="auto">
          <a:xfrm>
            <a:off x="6500813" y="2867025"/>
            <a:ext cx="2519362" cy="419100"/>
          </a:xfrm>
          <a:prstGeom prst="rect">
            <a:avLst/>
          </a:prstGeom>
          <a:gradFill flip="none" rotWithShape="1">
            <a:gsLst>
              <a:gs pos="0">
                <a:srgbClr val="FF9900">
                  <a:tint val="66000"/>
                  <a:satMod val="160000"/>
                </a:srgbClr>
              </a:gs>
              <a:gs pos="50000">
                <a:srgbClr val="FF9900">
                  <a:tint val="44500"/>
                  <a:satMod val="160000"/>
                </a:srgbClr>
              </a:gs>
              <a:gs pos="100000">
                <a:srgbClr val="FF9900">
                  <a:tint val="23500"/>
                  <a:satMod val="160000"/>
                </a:srgbClr>
              </a:gs>
            </a:gsLst>
            <a:lin ang="16200000" scaled="1"/>
            <a:tileRect/>
          </a:gra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ja-JP" altLang="en-US" sz="2000" b="1" dirty="0">
                <a:solidFill>
                  <a:schemeClr val="bg1"/>
                </a:solidFill>
              </a:rPr>
              <a:t>買い手の交渉力</a:t>
            </a:r>
            <a:endParaRPr lang="en-US" altLang="ja-JP" sz="2000" b="1" dirty="0">
              <a:solidFill>
                <a:schemeClr val="bg1"/>
              </a:solidFill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F8BEE1A4-A9A5-4C41-B895-7148C7BC1752}"/>
              </a:ext>
            </a:extLst>
          </p:cNvPr>
          <p:cNvSpPr/>
          <p:nvPr/>
        </p:nvSpPr>
        <p:spPr bwMode="auto">
          <a:xfrm>
            <a:off x="2962275" y="3297238"/>
            <a:ext cx="3313113" cy="419100"/>
          </a:xfrm>
          <a:prstGeom prst="rect">
            <a:avLst/>
          </a:prstGeom>
          <a:gradFill flip="none" rotWithShape="1">
            <a:gsLst>
              <a:gs pos="0">
                <a:srgbClr val="FF9900">
                  <a:tint val="66000"/>
                  <a:satMod val="160000"/>
                </a:srgbClr>
              </a:gs>
              <a:gs pos="50000">
                <a:srgbClr val="FF9900">
                  <a:tint val="44500"/>
                  <a:satMod val="160000"/>
                </a:srgbClr>
              </a:gs>
              <a:gs pos="100000">
                <a:srgbClr val="FF9900">
                  <a:tint val="23500"/>
                  <a:satMod val="160000"/>
                </a:srgbClr>
              </a:gs>
            </a:gsLst>
            <a:lin ang="16200000" scaled="1"/>
            <a:tileRect/>
          </a:gra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ja-JP" altLang="en-US" sz="2000" b="1" dirty="0">
                <a:solidFill>
                  <a:schemeClr val="bg1"/>
                </a:solidFill>
              </a:rPr>
              <a:t>競合企業との敵対関係</a:t>
            </a:r>
            <a:endParaRPr lang="en-US" altLang="ja-JP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70C0"/>
        </a:solidFill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</TotalTime>
  <Words>42</Words>
  <Application>Microsoft Office PowerPoint</Application>
  <PresentationFormat>画面に合わせる (4:3)</PresentationFormat>
  <Paragraphs>12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ファイブフォース分析（5つの競争要因）のテンプレートです。企画書・提案書などにご活用下さい。</dc:description>
  <cp:revision>12</cp:revision>
  <dcterms:created xsi:type="dcterms:W3CDTF">2009-02-20T09:16:29Z</dcterms:created>
  <dcterms:modified xsi:type="dcterms:W3CDTF">2021-08-08T00:15:37Z</dcterms:modified>
</cp:coreProperties>
</file>