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1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FF"/>
    <a:srgbClr val="FFFF99"/>
    <a:srgbClr val="FFFFCC"/>
    <a:srgbClr val="FFCC99"/>
    <a:srgbClr val="6666FF"/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23246C94-F74E-41BC-B3A7-C1564F2160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24013872-45EC-442D-A398-FCC98BC0B28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1196643-228D-4DF6-9C85-FFC5893E982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97819B4F-BA88-4AEE-A2D5-1533C71EC23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06A57CC0-D3F2-4136-B4FF-96537DFA01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348C6436-E6F3-4D04-B039-D7D2E69A74D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9904AFC-AA3F-4136-B533-00923C1E00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0A6E3C3-E428-4DBC-B149-64364DE88EB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0E250F0D-A425-4CD5-96F5-EF85E1198F8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AABC9A14-C18B-4B8B-9AF5-47532924FF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304442B1-BE7D-42B0-A755-0F7D00BF5F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2AF0B24-AA03-499F-A6D9-429E42CA2C76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0EAD664-6D26-4E51-8280-40300849D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D08CC-47B1-43C5-9D08-E62B031E964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28AABC5-102F-4B72-B1AE-7A9394B61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B34AC4D-86DF-49D2-B627-7AD07D797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E2D2B0-01CA-471D-A34D-0069F35C5F1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9881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7EBBB22-2166-4428-8F47-4138D8FEF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4384E-C95B-4A97-9643-30243FEF117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45A41D1-CDCC-438B-A7CA-301B063BA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4027A22-7CE8-4B4D-8054-E63670704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18D197-CD1B-4821-A231-7E8843FFC28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30089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349DA30-8A44-48D6-AE9B-0FA4B10AE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60AEC-4CC1-4783-92AA-C9F978493AB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DC7983A-6227-47C5-939F-73D7EBDBC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4A5F073-1ACF-44FC-B22B-E196D8351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8499D-326C-49A4-B6E6-E85C9ABA423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74390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529019F-1D8A-445C-AA3C-9E9B43645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C921-EB2D-4D2C-8AE3-1712E72783F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5D4BD4F-192E-46C0-9CBC-5F20024DF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277B54F-3C38-4E00-8A20-2C6CAE278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18B0A1-9EBC-4807-B3EA-96310EA594F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92573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4357454-0EE5-47A4-BD4D-415C9310F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F30CE-D442-4916-AE05-55477D3D7A5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0B08933-4B73-4DF9-B2E0-D655D264C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83B7284-6C8C-4146-ADDE-815BCF9BC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C6B3E0-A713-468B-B0B8-CDEABF23902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7242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80A9FB2-25EB-48B3-9FDA-A75D4D2B0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FDC46-41C8-4C29-A1B3-0F46FC91071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E7AB226-9A92-4FD8-AD0E-02DDF0FDF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F0C26D0-A23E-4B34-A103-21F562C11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2C6903-BDA9-4DE3-8DF1-B4646A64A1D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7029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EF70EC1D-A574-46A9-B4F1-1883D4EF9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58BB8-A9A5-4999-A144-9FF00112F03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C4177512-FB16-47A7-976D-C1E23EF82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2FDB6011-76C9-4888-87ED-BD06013CF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83607-403A-4762-9D34-258C14B58D3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73358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517E4D4F-5145-41BD-946E-06F7CCA6B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D8197-8220-4EB6-A40A-2DCF92F3CB3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43346EDD-3127-43B1-914C-314CF396F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4FC2241-E0DD-497D-A37A-0C376489B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310EA6-4CDE-49BB-B60B-9CD921281DD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5585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2A759D44-6226-409B-97FC-26AB98F98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F0760-88BD-406B-936C-2326460B574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B0ACE5B5-79AB-4355-B905-D71C27E2F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81A45AE5-7E53-4B4B-862B-B9F654921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D2CA10-47FF-4F2B-BA01-65E35800B85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6724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D531FC2-0794-4F65-B269-972D5356C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E6E71-8159-488F-AA53-1A4CD650277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8509010-E50E-40AD-9C09-890CE8792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7F0BDD1-A76F-42B3-B0EF-ABF4B9A5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D978AC-22BC-4655-B456-624DE53037E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62462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C50F5FA-893B-4560-AA47-EB077D252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7F57F-11D2-4E07-8547-10DA1627190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220C28A-D317-4E28-8E42-6C8BF2908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205FA21-168B-47A0-810C-67D8727CC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C97096-F159-4156-8473-EF70DB41E6A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15201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20EB2DA8-5C02-448C-9C54-61A503F8A60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35B91A5B-1E13-4E61-AC06-C829C1FA295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61FE684-B471-466E-A4F7-BB616BD723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330C185-E11F-45A2-A777-57AA06AE1AF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61B702C-9A84-42E4-94FA-EEC3C195C4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8B302F6-2698-4A04-931D-290F309D5F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EADA71C2-4413-4822-A6CA-BED04FE612E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FAF9B489-2D7D-4A88-B1A6-77F78A6EF444}"/>
              </a:ext>
            </a:extLst>
          </p:cNvPr>
          <p:cNvSpPr/>
          <p:nvPr/>
        </p:nvSpPr>
        <p:spPr bwMode="auto">
          <a:xfrm>
            <a:off x="1428750" y="1071563"/>
            <a:ext cx="2519363" cy="16224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D1554D2F-06CA-4AA5-A069-0DCFEC792E09}"/>
              </a:ext>
            </a:extLst>
          </p:cNvPr>
          <p:cNvSpPr/>
          <p:nvPr/>
        </p:nvSpPr>
        <p:spPr bwMode="auto">
          <a:xfrm>
            <a:off x="5257800" y="1071563"/>
            <a:ext cx="2520950" cy="16224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C24188EF-9C94-4D6C-BA62-E1AB9261B490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A6A5C18B-F165-4AAB-B3B3-55573F811610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4" name="テキスト ボックス 225">
            <a:extLst>
              <a:ext uri="{FF2B5EF4-FFF2-40B4-BE49-F238E27FC236}">
                <a16:creationId xmlns:a16="http://schemas.microsoft.com/office/drawing/2014/main" id="{2F78597B-B609-42E8-BF76-3EE25E2CE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01148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ファイブフォース分析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B82EE8A3-E8A5-440B-8944-D61FB0101D00}"/>
              </a:ext>
            </a:extLst>
          </p:cNvPr>
          <p:cNvSpPr/>
          <p:nvPr/>
        </p:nvSpPr>
        <p:spPr bwMode="auto">
          <a:xfrm>
            <a:off x="214313" y="3286125"/>
            <a:ext cx="2519362" cy="16224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97067788-67E3-4B3B-9266-F1046772A100}"/>
              </a:ext>
            </a:extLst>
          </p:cNvPr>
          <p:cNvSpPr/>
          <p:nvPr/>
        </p:nvSpPr>
        <p:spPr bwMode="auto">
          <a:xfrm>
            <a:off x="6500813" y="3286125"/>
            <a:ext cx="2519362" cy="16224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F4C0BE48-0F7D-4465-8A5B-1FEDAB1C2929}"/>
              </a:ext>
            </a:extLst>
          </p:cNvPr>
          <p:cNvSpPr/>
          <p:nvPr/>
        </p:nvSpPr>
        <p:spPr bwMode="auto">
          <a:xfrm>
            <a:off x="2960688" y="3714750"/>
            <a:ext cx="3314700" cy="25003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0" name="曲折矢印 19">
            <a:extLst>
              <a:ext uri="{FF2B5EF4-FFF2-40B4-BE49-F238E27FC236}">
                <a16:creationId xmlns:a16="http://schemas.microsoft.com/office/drawing/2014/main" id="{0F9DA223-D097-48CF-8070-8DCC6DA26CA0}"/>
              </a:ext>
            </a:extLst>
          </p:cNvPr>
          <p:cNvSpPr/>
          <p:nvPr/>
        </p:nvSpPr>
        <p:spPr>
          <a:xfrm flipV="1">
            <a:off x="1714500" y="4664075"/>
            <a:ext cx="1079500" cy="1050925"/>
          </a:xfrm>
          <a:prstGeom prst="ben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2" name="曲折矢印 21">
            <a:extLst>
              <a:ext uri="{FF2B5EF4-FFF2-40B4-BE49-F238E27FC236}">
                <a16:creationId xmlns:a16="http://schemas.microsoft.com/office/drawing/2014/main" id="{B9434137-F5F0-492B-9B8F-14EF3083B0BF}"/>
              </a:ext>
            </a:extLst>
          </p:cNvPr>
          <p:cNvSpPr/>
          <p:nvPr/>
        </p:nvSpPr>
        <p:spPr>
          <a:xfrm flipH="1" flipV="1">
            <a:off x="6421438" y="4806950"/>
            <a:ext cx="1079500" cy="1050925"/>
          </a:xfrm>
          <a:prstGeom prst="ben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5" name="下矢印 14">
            <a:extLst>
              <a:ext uri="{FF2B5EF4-FFF2-40B4-BE49-F238E27FC236}">
                <a16:creationId xmlns:a16="http://schemas.microsoft.com/office/drawing/2014/main" id="{A323805F-71C7-4FAB-8358-97F43515F458}"/>
              </a:ext>
            </a:extLst>
          </p:cNvPr>
          <p:cNvSpPr/>
          <p:nvPr/>
        </p:nvSpPr>
        <p:spPr>
          <a:xfrm>
            <a:off x="5357813" y="2428875"/>
            <a:ext cx="500062" cy="785813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下矢印 18">
            <a:extLst>
              <a:ext uri="{FF2B5EF4-FFF2-40B4-BE49-F238E27FC236}">
                <a16:creationId xmlns:a16="http://schemas.microsoft.com/office/drawing/2014/main" id="{3FD78F80-140F-4292-889B-6D737818E28E}"/>
              </a:ext>
            </a:extLst>
          </p:cNvPr>
          <p:cNvSpPr/>
          <p:nvPr/>
        </p:nvSpPr>
        <p:spPr>
          <a:xfrm>
            <a:off x="3286125" y="2428875"/>
            <a:ext cx="500063" cy="785813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13BE41D8-004C-4DFC-B3DC-A1A356299460}"/>
              </a:ext>
            </a:extLst>
          </p:cNvPr>
          <p:cNvSpPr/>
          <p:nvPr/>
        </p:nvSpPr>
        <p:spPr bwMode="auto">
          <a:xfrm>
            <a:off x="1428750" y="652463"/>
            <a:ext cx="2519363" cy="419100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</a:rPr>
              <a:t>新規参入の脅威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C8BE2092-7A33-431A-980E-57791D211FF8}"/>
              </a:ext>
            </a:extLst>
          </p:cNvPr>
          <p:cNvSpPr/>
          <p:nvPr/>
        </p:nvSpPr>
        <p:spPr bwMode="auto">
          <a:xfrm>
            <a:off x="5257800" y="652463"/>
            <a:ext cx="2520950" cy="419100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</a:rPr>
              <a:t>代替品の脅威</a:t>
            </a:r>
            <a:endParaRPr lang="en-US" altLang="ja-JP" sz="2000" b="1" dirty="0">
              <a:solidFill>
                <a:schemeClr val="bg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FB4FCDE5-51F3-433B-8A3D-EF3077E3E3ED}"/>
              </a:ext>
            </a:extLst>
          </p:cNvPr>
          <p:cNvSpPr/>
          <p:nvPr/>
        </p:nvSpPr>
        <p:spPr bwMode="auto">
          <a:xfrm>
            <a:off x="214313" y="2867025"/>
            <a:ext cx="2519362" cy="419100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</a:rPr>
              <a:t>売り手の交渉力</a:t>
            </a:r>
            <a:endParaRPr lang="en-US" altLang="ja-JP" sz="2000" b="1" dirty="0">
              <a:solidFill>
                <a:schemeClr val="bg1"/>
              </a:solidFill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5A09BD10-7A27-47F1-B616-BE67079DB03A}"/>
              </a:ext>
            </a:extLst>
          </p:cNvPr>
          <p:cNvSpPr/>
          <p:nvPr/>
        </p:nvSpPr>
        <p:spPr bwMode="auto">
          <a:xfrm>
            <a:off x="6500813" y="2867025"/>
            <a:ext cx="2519362" cy="419100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</a:rPr>
              <a:t>買い手の交渉力</a:t>
            </a:r>
            <a:endParaRPr lang="en-US" altLang="ja-JP" sz="2000" b="1" dirty="0">
              <a:solidFill>
                <a:schemeClr val="bg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82A91180-8782-4324-AB0F-6BE5353123D0}"/>
              </a:ext>
            </a:extLst>
          </p:cNvPr>
          <p:cNvSpPr/>
          <p:nvPr/>
        </p:nvSpPr>
        <p:spPr bwMode="auto">
          <a:xfrm>
            <a:off x="2962275" y="3297238"/>
            <a:ext cx="3313113" cy="419100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</a:rPr>
              <a:t>競合企業との敵対関係</a:t>
            </a:r>
            <a:endParaRPr lang="en-US" altLang="ja-JP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70C0"/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42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ファイブフォース分析（5つの競争要因）のテンプレートです。企画書・提案書などにご活用下さい。</dc:description>
  <cp:revision>12</cp:revision>
  <dcterms:created xsi:type="dcterms:W3CDTF">2009-02-20T09:16:29Z</dcterms:created>
  <dcterms:modified xsi:type="dcterms:W3CDTF">2021-08-08T00:14:27Z</dcterms:modified>
</cp:coreProperties>
</file>