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3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66"/>
    <a:srgbClr val="FFFF99"/>
    <a:srgbClr val="FFCC99"/>
    <a:srgbClr val="FFFFCC"/>
    <a:srgbClr val="99FF66"/>
    <a:srgbClr val="66FF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21193442-C857-4DC3-82C0-0BA88EE124D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ABE1CFA4-DACE-49FA-ACC1-705D22CBC61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1F73AC1-0DCD-4924-91FD-27E706DF8BC7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C7B253A8-60DB-47DC-89D9-C828591A725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B04C9A57-4097-4E6E-ABCA-5E3D05E24D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387BC530-33F3-42BA-B2A9-868F4CC9223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D77ED5BE-4E08-4471-8569-B59689E6837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0E46D65-F06C-4C79-9A76-5D55C4B62A7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BE712658-9BAD-4F8A-8997-0BDC8A07067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213F9BDD-429F-4CA7-B796-767209310B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F5C634C7-92D9-4EBE-A327-11DBBF89A4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902B186F-57B0-4C8A-B842-296ABDD48E5C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9DB3BE8-C96F-471A-A20F-95FFE7D62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8B102-4F06-404D-8D35-E03F72F72FF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52DCFEF-987F-44F6-A322-D76D0207E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E2FF960-61E3-4740-9047-E1EB577B5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CBD2-3575-4E39-ABAE-09FAB0AC32E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40859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4F1D60F-6E3F-4BF4-A26D-E398D91AB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BA0FE-C422-49FB-BFCB-9A04DE65A0E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471DD02-3405-4C0E-9083-5CA1D5F6C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AAD019B-44EC-479D-82E8-277571317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016F7B-440F-4D68-AA89-0F6907A431D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4832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2E5A960-DD5C-4738-AA38-4EB2BFDFB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8E3D7-3D84-459A-B8DC-2E04D5C72AE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3902C99-80EB-4E1F-82BD-26ED28C86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2527ED1-B183-42A2-B28B-5AA102307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F9C9DC-CF49-408C-A949-BFE2D787F91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61319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B69EF0C-898B-4855-B5AB-4F5001721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57FF2-EC5E-4B4A-B641-60F8EEA1637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F7E4E4C-CE1A-4278-A0DE-6E72C8D63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61DFADD-84DA-43EB-8149-F75EDE590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AE23DA-EF50-4E41-9D5C-F11A0D9D907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26271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85783AB-DB2D-4058-ACE0-AA6991C19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18FE7-85F4-450E-ACB9-1971FA72A81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D61B6B5-41CA-4897-9935-C5255EA89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B5FCDEC-2B2F-42AF-85F5-6914A4CC3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C04E68-B7A8-438D-B816-8E7AAE2C611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52952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2FE785FE-58DE-463E-A6FF-EFD963427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E3CDD-F618-4CBB-BC16-B627D9118BD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9A0360A4-2B35-4296-9D1A-844796980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11FED48F-DCBD-485E-B08D-02A21406C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A9052A-0A1D-4217-B32B-4438CFA385E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729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8BC4FC3B-379C-4FF8-B6EC-032DECF8C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2859BF-D55E-4A78-BA6D-4327FEE3B2BD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905D8A04-0E3F-4572-832B-FB4D7D703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A066E666-1B78-45BA-81B7-5CEAAD4D8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832B25-789F-4DF8-B044-09C0C95C488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415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A074BA51-B67E-4C27-847E-BC3D4E359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3219C-3D52-496F-B9EA-10580199D25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86F77E37-B8A1-4245-AF1C-FBFD721D0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9B6BB7C1-0FB2-400D-ABCD-9A1F39DE5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752B48-A14B-4348-997E-24A7639C7D1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9343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28213A0E-FEDF-41B1-865C-CF1A65A30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E4B05-8B69-45D9-8EBD-28AEAB1709F4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BB537A77-018A-43E6-B93A-F726D0AA4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776BE4FA-4A8C-4DE1-A563-3FA94D180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5A719-1565-4B7C-9172-2E4521C7769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5740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6C2661E5-C4AE-43AA-B48E-66ED6FFD6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4B679-5108-4CB4-A89B-8A3EE9EAA08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432298DA-B519-42E9-B7AA-22E8E9EF6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EA233D16-5DB5-47EA-9679-E70F2E1BF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CED5D-BC58-4AFF-A439-1BA9E2D0DB3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734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AAA92775-D53F-4599-879E-B30DBEB58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05F6B-0EED-4862-90A8-5243B16C5034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A04C178A-0FB0-4ACF-BC89-74BB8D36F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B61035A5-8D19-4ADE-A051-4D5B0B8B6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41B5A7-7F42-4374-BDD2-39AC00428FA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1375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B84D32F4-FC4D-45C0-B259-88050983019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F4DA93FB-F1C3-42D2-98C4-FB2C1DD54E7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74E33ED-FAEE-4228-95A4-BB961C3A31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0A64B46-9EBB-4E4B-B8FA-1DD977F5C77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5DCEA27-D779-4C35-B05F-81D98F8CA6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EB79450-F8DD-4D10-9AC9-9A9674512E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243299D-589E-43BD-8693-3F39BAD2B7F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23B25D3A-ECEE-4A3B-BB99-F9E8C04902F3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27F969BB-2185-4CA7-B1D4-A164A7D87764}"/>
              </a:ext>
            </a:extLst>
          </p:cNvPr>
          <p:cNvSpPr/>
          <p:nvPr/>
        </p:nvSpPr>
        <p:spPr>
          <a:xfrm>
            <a:off x="-14288" y="469900"/>
            <a:ext cx="9144001" cy="4603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471AE577-DF86-4F9D-8245-1564C5282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4522787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b="1"/>
              <a:t>バリューチェーン分析／</a:t>
            </a:r>
            <a:r>
              <a:rPr lang="ja-JP" altLang="en-US" sz="2400" b="1">
                <a:latin typeface="Calibri" panose="020F0502020204030204" pitchFamily="34" charset="0"/>
              </a:rPr>
              <a:t>価値連鎖</a:t>
            </a:r>
            <a:endParaRPr lang="ja-JP" altLang="en-US" sz="2400" b="1"/>
          </a:p>
        </p:txBody>
      </p:sp>
      <p:sp>
        <p:nvSpPr>
          <p:cNvPr id="56" name="角丸四角形 55">
            <a:extLst>
              <a:ext uri="{FF2B5EF4-FFF2-40B4-BE49-F238E27FC236}">
                <a16:creationId xmlns:a16="http://schemas.microsoft.com/office/drawing/2014/main" id="{146E365B-BEB5-459C-A546-90A3F07FD1C2}"/>
              </a:ext>
            </a:extLst>
          </p:cNvPr>
          <p:cNvSpPr/>
          <p:nvPr/>
        </p:nvSpPr>
        <p:spPr>
          <a:xfrm>
            <a:off x="244475" y="1890713"/>
            <a:ext cx="1716088" cy="28575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57" name="角丸四角形 56">
            <a:extLst>
              <a:ext uri="{FF2B5EF4-FFF2-40B4-BE49-F238E27FC236}">
                <a16:creationId xmlns:a16="http://schemas.microsoft.com/office/drawing/2014/main" id="{AE27AA3C-CE08-42F3-BE6B-25BC0882791F}"/>
              </a:ext>
            </a:extLst>
          </p:cNvPr>
          <p:cNvSpPr/>
          <p:nvPr/>
        </p:nvSpPr>
        <p:spPr>
          <a:xfrm>
            <a:off x="2076450" y="1890713"/>
            <a:ext cx="1628775" cy="28575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58" name="角丸四角形 57">
            <a:extLst>
              <a:ext uri="{FF2B5EF4-FFF2-40B4-BE49-F238E27FC236}">
                <a16:creationId xmlns:a16="http://schemas.microsoft.com/office/drawing/2014/main" id="{FC783EDC-783B-4F35-8BA7-601A083814D4}"/>
              </a:ext>
            </a:extLst>
          </p:cNvPr>
          <p:cNvSpPr/>
          <p:nvPr/>
        </p:nvSpPr>
        <p:spPr>
          <a:xfrm>
            <a:off x="3817938" y="1890713"/>
            <a:ext cx="1628775" cy="28575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59" name="角丸四角形 58">
            <a:extLst>
              <a:ext uri="{FF2B5EF4-FFF2-40B4-BE49-F238E27FC236}">
                <a16:creationId xmlns:a16="http://schemas.microsoft.com/office/drawing/2014/main" id="{ADA0FA8F-D6B1-4F77-AD9F-08FF2E1EB1F4}"/>
              </a:ext>
            </a:extLst>
          </p:cNvPr>
          <p:cNvSpPr/>
          <p:nvPr/>
        </p:nvSpPr>
        <p:spPr>
          <a:xfrm>
            <a:off x="5559425" y="1890713"/>
            <a:ext cx="1628775" cy="28575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60" name="角丸四角形 59">
            <a:extLst>
              <a:ext uri="{FF2B5EF4-FFF2-40B4-BE49-F238E27FC236}">
                <a16:creationId xmlns:a16="http://schemas.microsoft.com/office/drawing/2014/main" id="{0859CAA0-0F1F-4685-96FD-3EFAC296E184}"/>
              </a:ext>
            </a:extLst>
          </p:cNvPr>
          <p:cNvSpPr/>
          <p:nvPr/>
        </p:nvSpPr>
        <p:spPr>
          <a:xfrm>
            <a:off x="7300913" y="1890713"/>
            <a:ext cx="1628775" cy="28575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33" name="ホームベース 32">
            <a:extLst>
              <a:ext uri="{FF2B5EF4-FFF2-40B4-BE49-F238E27FC236}">
                <a16:creationId xmlns:a16="http://schemas.microsoft.com/office/drawing/2014/main" id="{80B44796-175C-44B8-9AF0-735E3B341695}"/>
              </a:ext>
            </a:extLst>
          </p:cNvPr>
          <p:cNvSpPr/>
          <p:nvPr/>
        </p:nvSpPr>
        <p:spPr>
          <a:xfrm>
            <a:off x="7062788" y="690563"/>
            <a:ext cx="2032000" cy="1143000"/>
          </a:xfrm>
          <a:prstGeom prst="homePlate">
            <a:avLst>
              <a:gd name="adj" fmla="val 24926"/>
            </a:avLst>
          </a:prstGeom>
          <a:gradFill flip="none" rotWithShape="1">
            <a:gsLst>
              <a:gs pos="0">
                <a:srgbClr val="FF9900">
                  <a:shade val="30000"/>
                  <a:satMod val="115000"/>
                </a:srgbClr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b="1" dirty="0">
                <a:solidFill>
                  <a:schemeClr val="bg1"/>
                </a:solidFill>
              </a:rPr>
              <a:t>サービス</a:t>
            </a:r>
            <a:endParaRPr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40" name="ホームベース 39">
            <a:extLst>
              <a:ext uri="{FF2B5EF4-FFF2-40B4-BE49-F238E27FC236}">
                <a16:creationId xmlns:a16="http://schemas.microsoft.com/office/drawing/2014/main" id="{7EE958A7-BB81-47C5-886C-A0648628746B}"/>
              </a:ext>
            </a:extLst>
          </p:cNvPr>
          <p:cNvSpPr/>
          <p:nvPr/>
        </p:nvSpPr>
        <p:spPr>
          <a:xfrm>
            <a:off x="5357813" y="690563"/>
            <a:ext cx="2032000" cy="1143000"/>
          </a:xfrm>
          <a:prstGeom prst="homePlate">
            <a:avLst>
              <a:gd name="adj" fmla="val 24926"/>
            </a:avLst>
          </a:prstGeom>
          <a:gradFill flip="none" rotWithShape="1">
            <a:gsLst>
              <a:gs pos="0">
                <a:srgbClr val="FF9900">
                  <a:shade val="30000"/>
                  <a:satMod val="115000"/>
                </a:srgbClr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b="1" dirty="0">
                <a:solidFill>
                  <a:schemeClr val="bg1"/>
                </a:solidFill>
              </a:rPr>
              <a:t>販売・</a:t>
            </a:r>
            <a:endParaRPr lang="en-US" altLang="ja-JP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ja-JP" altLang="en-US" b="1" dirty="0">
                <a:solidFill>
                  <a:schemeClr val="bg1"/>
                </a:solidFill>
              </a:rPr>
              <a:t>　</a:t>
            </a:r>
            <a:r>
              <a:rPr lang="ja-JP" altLang="en-US" sz="1600" b="1" dirty="0">
                <a:solidFill>
                  <a:schemeClr val="bg1"/>
                </a:solidFill>
              </a:rPr>
              <a:t>マーケティング</a:t>
            </a:r>
          </a:p>
        </p:txBody>
      </p:sp>
      <p:sp>
        <p:nvSpPr>
          <p:cNvPr id="39" name="ホームベース 38">
            <a:extLst>
              <a:ext uri="{FF2B5EF4-FFF2-40B4-BE49-F238E27FC236}">
                <a16:creationId xmlns:a16="http://schemas.microsoft.com/office/drawing/2014/main" id="{9B1A0C1F-3FDB-4EC8-B393-71EF25D43AF3}"/>
              </a:ext>
            </a:extLst>
          </p:cNvPr>
          <p:cNvSpPr/>
          <p:nvPr/>
        </p:nvSpPr>
        <p:spPr>
          <a:xfrm>
            <a:off x="3654425" y="690563"/>
            <a:ext cx="2030413" cy="1143000"/>
          </a:xfrm>
          <a:prstGeom prst="homePlate">
            <a:avLst>
              <a:gd name="adj" fmla="val 24926"/>
            </a:avLst>
          </a:prstGeom>
          <a:gradFill flip="none" rotWithShape="1">
            <a:gsLst>
              <a:gs pos="0">
                <a:srgbClr val="FF9900">
                  <a:shade val="30000"/>
                  <a:satMod val="115000"/>
                </a:srgbClr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b="1" dirty="0">
                <a:solidFill>
                  <a:schemeClr val="bg1"/>
                </a:solidFill>
              </a:rPr>
              <a:t>出荷物流</a:t>
            </a:r>
            <a:endParaRPr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37" name="ホームベース 36">
            <a:extLst>
              <a:ext uri="{FF2B5EF4-FFF2-40B4-BE49-F238E27FC236}">
                <a16:creationId xmlns:a16="http://schemas.microsoft.com/office/drawing/2014/main" id="{980F986D-338F-4D1D-B382-2A7D34C37184}"/>
              </a:ext>
            </a:extLst>
          </p:cNvPr>
          <p:cNvSpPr/>
          <p:nvPr/>
        </p:nvSpPr>
        <p:spPr>
          <a:xfrm>
            <a:off x="1949450" y="690563"/>
            <a:ext cx="2030413" cy="1143000"/>
          </a:xfrm>
          <a:prstGeom prst="homePlate">
            <a:avLst>
              <a:gd name="adj" fmla="val 24926"/>
            </a:avLst>
          </a:prstGeom>
          <a:gradFill flip="none" rotWithShape="1">
            <a:gsLst>
              <a:gs pos="0">
                <a:srgbClr val="FF9900">
                  <a:shade val="30000"/>
                  <a:satMod val="115000"/>
                </a:srgbClr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b="1" dirty="0">
                <a:solidFill>
                  <a:schemeClr val="bg1"/>
                </a:solidFill>
              </a:rPr>
              <a:t>製造</a:t>
            </a:r>
            <a:endParaRPr lang="ja-JP" altLang="en-US" sz="1600" b="1" dirty="0">
              <a:solidFill>
                <a:schemeClr val="bg1"/>
              </a:solidFill>
            </a:endParaRPr>
          </a:p>
        </p:txBody>
      </p:sp>
      <p:sp>
        <p:nvSpPr>
          <p:cNvPr id="31" name="ホームベース 30">
            <a:extLst>
              <a:ext uri="{FF2B5EF4-FFF2-40B4-BE49-F238E27FC236}">
                <a16:creationId xmlns:a16="http://schemas.microsoft.com/office/drawing/2014/main" id="{17C5C116-95E0-4322-B2EA-DDD089499E2A}"/>
              </a:ext>
            </a:extLst>
          </p:cNvPr>
          <p:cNvSpPr/>
          <p:nvPr/>
        </p:nvSpPr>
        <p:spPr>
          <a:xfrm>
            <a:off x="244475" y="690563"/>
            <a:ext cx="2032000" cy="1143000"/>
          </a:xfrm>
          <a:prstGeom prst="homePlate">
            <a:avLst>
              <a:gd name="adj" fmla="val 24926"/>
            </a:avLst>
          </a:prstGeom>
          <a:gradFill flip="none" rotWithShape="1">
            <a:gsLst>
              <a:gs pos="0">
                <a:srgbClr val="FF9900">
                  <a:shade val="30000"/>
                  <a:satMod val="115000"/>
                </a:srgbClr>
              </a:gs>
              <a:gs pos="50000">
                <a:srgbClr val="FF9900">
                  <a:shade val="67500"/>
                  <a:satMod val="115000"/>
                </a:srgbClr>
              </a:gs>
              <a:gs pos="100000">
                <a:srgbClr val="FF99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b="1" dirty="0">
                <a:solidFill>
                  <a:schemeClr val="bg1"/>
                </a:solidFill>
              </a:rPr>
              <a:t>購買物流</a:t>
            </a:r>
            <a:endParaRPr lang="en-US" altLang="ja-JP" sz="1600" b="1" dirty="0">
              <a:solidFill>
                <a:schemeClr val="bg1"/>
              </a:solidFill>
            </a:endParaRPr>
          </a:p>
        </p:txBody>
      </p:sp>
      <p:sp>
        <p:nvSpPr>
          <p:cNvPr id="41" name="角丸四角形 40">
            <a:extLst>
              <a:ext uri="{FF2B5EF4-FFF2-40B4-BE49-F238E27FC236}">
                <a16:creationId xmlns:a16="http://schemas.microsoft.com/office/drawing/2014/main" id="{51DFFFFB-6F04-483D-8648-ACA944CA2456}"/>
              </a:ext>
            </a:extLst>
          </p:cNvPr>
          <p:cNvSpPr/>
          <p:nvPr/>
        </p:nvSpPr>
        <p:spPr>
          <a:xfrm>
            <a:off x="255588" y="5041900"/>
            <a:ext cx="8674100" cy="1143000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800" dirty="0">
                <a:solidFill>
                  <a:schemeClr val="tx1"/>
                </a:solidFill>
              </a:rPr>
              <a:t>・コメント欄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37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バリューチェーン分析・価値連鎖分析のテンプレートです。主活動のみ図形がはいいており、書き込みが多くできます。。企画書・提案書などにご活用下さい。</dc:description>
  <cp:revision>10</cp:revision>
  <dcterms:created xsi:type="dcterms:W3CDTF">2009-02-20T09:16:29Z</dcterms:created>
  <dcterms:modified xsi:type="dcterms:W3CDTF">2021-08-08T00:24:36Z</dcterms:modified>
</cp:coreProperties>
</file>