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2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CC66"/>
    <a:srgbClr val="FFFF99"/>
    <a:srgbClr val="FFCC99"/>
    <a:srgbClr val="FFFFCC"/>
    <a:srgbClr val="99FF66"/>
    <a:srgbClr val="66FF66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30982E7D-D0EA-4B89-8760-49A630BDBA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582A2136-30A1-4467-910B-EFDDA576424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A09E9C5E-9E1C-4529-B965-12BA803D5AC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E849BFD2-4205-4BB9-A42C-56D993672A4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269944B3-BEC4-4D09-9FEC-D5258D82EC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20E2A9F8-C1FA-4E61-ACCA-3BE087D8C47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9989DBAC-DBB0-4AE2-82E7-5B50B31157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50559D53-3EDD-4C29-8AF2-D670FED486B8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F0B1E86E-FB59-4780-946A-2109935435A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A1D7A8CA-2300-4373-A031-77AC995F10B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F29C625B-F133-47B0-B3CB-D9AB5ED42A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3D782A8-5456-4FA4-95C1-4606B9B216F9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1658F5C-1503-4CB0-A9EB-9934BFFE8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090D5-3F21-4B60-8C1E-1F48E5D887E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47BBCC1-1D92-40F6-882B-95A008FED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46E64E5-5BF8-4FBA-B90B-02A83D8EA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71E45D-9D18-4BD0-8661-96F845BBC4B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45584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8C4A8A5-CA17-42C2-9504-183925134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03607A-9508-4C23-B541-B4EC10DF5F6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AE67593-E2AE-4032-ACBD-75A754379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707D0D0-BC06-4A13-9E78-6F73CFA3E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A9BF47-BBA2-4005-9A06-15A6E8FF303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51709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BE80745-9F35-41DA-934D-9A7BA8D0E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67516-D32E-40A1-A09D-B8C176B0CAB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69FB477-64E1-4262-93FC-978C8B426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EBFE747-DF98-4971-805D-D4128EB91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279D06-83C1-487A-B22C-55B6A1F471B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26085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919E101-69F8-4655-B174-BC52560C1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144072-3D3A-41F8-88F8-6D21460BB16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DB356FA-2EA5-42E9-A626-807482378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15669B4-3DC8-4E29-962C-86F3A9EC0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752683-A234-4ED3-AED0-3F1440DBF56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07112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4E2ED37-7805-4770-B5BC-BAC78623B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3C48C0-9D37-419F-9BC8-3136343B9AD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7D6BBEF-4075-4BD3-84EB-3C6B05C2A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01116FF-5DB5-4E78-AA8C-192804A5C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71C1FA-73E2-4BBE-941E-13275F6376A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01254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D31DD45-9890-4485-BABE-CBDAF12D9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6DBB1-8EB5-4495-A84C-9A3941C6F45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BBD810D0-8C4D-42C3-BB91-20CB7F77E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6B6F6A67-26AF-493D-A765-C9F840A08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585DD2-2499-4359-AD94-32117593F53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10635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6B46D45F-19BE-41F0-961D-87F492FC7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D72FC2-5798-4227-84F0-52E186273E2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E054F59C-365D-4D36-B19B-D850B0B0F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EEE0637C-FFDC-4FF2-BF07-B38938DB5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23B35F-3586-44B7-B08E-F80A15F6516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35310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43BB39A3-AAF9-4760-BAF9-1DD5B97E4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AB495-3362-47B7-A25D-51CD333D6F0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41DEDA15-1A6C-49FF-9A8D-A369E67E3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1D262ADA-2B38-4A78-9EE2-23E6F2959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1C1E15-75FE-44CF-96AF-1ECF24C3D3B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05502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E565FDC0-6DCB-45EE-AC00-93503CA1F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5B8E13-5D2C-4911-934C-F6E36945C90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8EF13C92-7CF6-4675-BF61-C2457AF2F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191E1812-7F06-4B0A-BC4E-632E9BCE5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DA9206-7032-45AA-83E7-D9EB539BA73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22603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E7C3528-3A8E-4E4E-B70E-99FAE9E2B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89CAD-63F6-49FE-BD23-15E5F4A4290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57C58CF-5779-4390-9463-8625FE135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714F612-797F-46D3-9ADB-734BEA8D4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E27A75-EE39-4020-830B-EE7AAE93E6B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55880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4843712-5738-4E2C-982E-76CDA0CE9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63A244-BB0B-45D9-99DF-298AB1F356C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A342D028-E4BC-4C2F-897C-ADF76144E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F447F7A-D6B0-4D51-A995-4CF4C3653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87C1D0-901D-40A4-BA88-C0135DCB1A9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96669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BC653048-D78D-4A33-8A44-9C5FA3FA120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CFBA0444-E897-46D1-B974-955FC3E5C44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4CB00EC-15BD-4785-B285-F891EDBDB0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FB5EEEC-9A1E-4F96-BF2C-0C63C789667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629FC86-6815-45F6-9934-CF31FA93D5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6E27298-C39B-4735-ADD0-456D166DC4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31431226-5851-4401-A60B-62D0FC51DD44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BE731332-A5E2-4D17-9595-F5AB96A6BD81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73D19B92-DBD4-43E9-8EE7-9A646FA5E3CF}"/>
              </a:ext>
            </a:extLst>
          </p:cNvPr>
          <p:cNvSpPr/>
          <p:nvPr/>
        </p:nvSpPr>
        <p:spPr>
          <a:xfrm>
            <a:off x="-14288" y="469900"/>
            <a:ext cx="9144001" cy="4603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5DBBC07E-A56D-4DC5-A3B5-C706F6CB20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452278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b="1"/>
              <a:t>バリューチェーン分析／</a:t>
            </a:r>
            <a:r>
              <a:rPr lang="ja-JP" altLang="en-US" sz="2400" b="1">
                <a:latin typeface="Calibri" panose="020F0502020204030204" pitchFamily="34" charset="0"/>
              </a:rPr>
              <a:t>価値連鎖</a:t>
            </a:r>
            <a:endParaRPr lang="ja-JP" altLang="en-US" sz="2400" b="1"/>
          </a:p>
        </p:txBody>
      </p:sp>
      <p:sp>
        <p:nvSpPr>
          <p:cNvPr id="56" name="角丸四角形 55">
            <a:extLst>
              <a:ext uri="{FF2B5EF4-FFF2-40B4-BE49-F238E27FC236}">
                <a16:creationId xmlns:a16="http://schemas.microsoft.com/office/drawing/2014/main" id="{CF32A9F3-D33B-4E4C-A0C3-F6C8F16BCA90}"/>
              </a:ext>
            </a:extLst>
          </p:cNvPr>
          <p:cNvSpPr/>
          <p:nvPr/>
        </p:nvSpPr>
        <p:spPr>
          <a:xfrm>
            <a:off x="244475" y="1890713"/>
            <a:ext cx="1716088" cy="2857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57" name="角丸四角形 56">
            <a:extLst>
              <a:ext uri="{FF2B5EF4-FFF2-40B4-BE49-F238E27FC236}">
                <a16:creationId xmlns:a16="http://schemas.microsoft.com/office/drawing/2014/main" id="{83A2EA5F-86FE-4851-A43B-54F5110095AE}"/>
              </a:ext>
            </a:extLst>
          </p:cNvPr>
          <p:cNvSpPr/>
          <p:nvPr/>
        </p:nvSpPr>
        <p:spPr>
          <a:xfrm>
            <a:off x="2076450" y="1890713"/>
            <a:ext cx="1628775" cy="2857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58" name="角丸四角形 57">
            <a:extLst>
              <a:ext uri="{FF2B5EF4-FFF2-40B4-BE49-F238E27FC236}">
                <a16:creationId xmlns:a16="http://schemas.microsoft.com/office/drawing/2014/main" id="{2B5468ED-44AE-46A7-AF7F-153B842629EA}"/>
              </a:ext>
            </a:extLst>
          </p:cNvPr>
          <p:cNvSpPr/>
          <p:nvPr/>
        </p:nvSpPr>
        <p:spPr>
          <a:xfrm>
            <a:off x="3817938" y="1890713"/>
            <a:ext cx="1628775" cy="2857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59" name="角丸四角形 58">
            <a:extLst>
              <a:ext uri="{FF2B5EF4-FFF2-40B4-BE49-F238E27FC236}">
                <a16:creationId xmlns:a16="http://schemas.microsoft.com/office/drawing/2014/main" id="{A8FEC2F6-91BC-4F91-B5C4-6793AB4D51E8}"/>
              </a:ext>
            </a:extLst>
          </p:cNvPr>
          <p:cNvSpPr/>
          <p:nvPr/>
        </p:nvSpPr>
        <p:spPr>
          <a:xfrm>
            <a:off x="5559425" y="1890713"/>
            <a:ext cx="1628775" cy="2857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60" name="角丸四角形 59">
            <a:extLst>
              <a:ext uri="{FF2B5EF4-FFF2-40B4-BE49-F238E27FC236}">
                <a16:creationId xmlns:a16="http://schemas.microsoft.com/office/drawing/2014/main" id="{8041AE29-CE0C-41BC-87A5-5B0F413AB3CF}"/>
              </a:ext>
            </a:extLst>
          </p:cNvPr>
          <p:cNvSpPr/>
          <p:nvPr/>
        </p:nvSpPr>
        <p:spPr>
          <a:xfrm>
            <a:off x="7300913" y="1890713"/>
            <a:ext cx="1628775" cy="2857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33" name="ホームベース 32">
            <a:extLst>
              <a:ext uri="{FF2B5EF4-FFF2-40B4-BE49-F238E27FC236}">
                <a16:creationId xmlns:a16="http://schemas.microsoft.com/office/drawing/2014/main" id="{E4C017D8-119A-4D95-8828-86DF0EF05DBA}"/>
              </a:ext>
            </a:extLst>
          </p:cNvPr>
          <p:cNvSpPr/>
          <p:nvPr/>
        </p:nvSpPr>
        <p:spPr>
          <a:xfrm>
            <a:off x="7062788" y="690563"/>
            <a:ext cx="2032000" cy="1143000"/>
          </a:xfrm>
          <a:prstGeom prst="homePlate">
            <a:avLst>
              <a:gd name="adj" fmla="val 24926"/>
            </a:avLst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サービス</a:t>
            </a:r>
            <a:endParaRPr lang="ja-JP" altLang="en-US" sz="1600" b="1" dirty="0">
              <a:solidFill>
                <a:schemeClr val="bg1"/>
              </a:solidFill>
            </a:endParaRPr>
          </a:p>
        </p:txBody>
      </p:sp>
      <p:sp>
        <p:nvSpPr>
          <p:cNvPr id="40" name="ホームベース 39">
            <a:extLst>
              <a:ext uri="{FF2B5EF4-FFF2-40B4-BE49-F238E27FC236}">
                <a16:creationId xmlns:a16="http://schemas.microsoft.com/office/drawing/2014/main" id="{E9BD106A-DD97-444B-96E4-DF344004AB58}"/>
              </a:ext>
            </a:extLst>
          </p:cNvPr>
          <p:cNvSpPr/>
          <p:nvPr/>
        </p:nvSpPr>
        <p:spPr>
          <a:xfrm>
            <a:off x="5357813" y="690563"/>
            <a:ext cx="2032000" cy="1143000"/>
          </a:xfrm>
          <a:prstGeom prst="homePlate">
            <a:avLst>
              <a:gd name="adj" fmla="val 24926"/>
            </a:avLst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販売・</a:t>
            </a:r>
            <a:endParaRPr lang="en-US" altLang="ja-JP" b="1" dirty="0">
              <a:solidFill>
                <a:schemeClr val="bg1"/>
              </a:solidFill>
            </a:endParaRPr>
          </a:p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　</a:t>
            </a:r>
            <a:r>
              <a:rPr lang="ja-JP" altLang="en-US" sz="1600" b="1" dirty="0">
                <a:solidFill>
                  <a:schemeClr val="bg1"/>
                </a:solidFill>
              </a:rPr>
              <a:t>マーケティング</a:t>
            </a:r>
          </a:p>
        </p:txBody>
      </p:sp>
      <p:sp>
        <p:nvSpPr>
          <p:cNvPr id="39" name="ホームベース 38">
            <a:extLst>
              <a:ext uri="{FF2B5EF4-FFF2-40B4-BE49-F238E27FC236}">
                <a16:creationId xmlns:a16="http://schemas.microsoft.com/office/drawing/2014/main" id="{F0048FA5-3B97-4255-AED6-8349722967C4}"/>
              </a:ext>
            </a:extLst>
          </p:cNvPr>
          <p:cNvSpPr/>
          <p:nvPr/>
        </p:nvSpPr>
        <p:spPr>
          <a:xfrm>
            <a:off x="3654425" y="690563"/>
            <a:ext cx="2030413" cy="1143000"/>
          </a:xfrm>
          <a:prstGeom prst="homePlate">
            <a:avLst>
              <a:gd name="adj" fmla="val 24926"/>
            </a:avLst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出荷物流</a:t>
            </a:r>
            <a:endParaRPr lang="ja-JP" altLang="en-US" sz="1600" b="1" dirty="0">
              <a:solidFill>
                <a:schemeClr val="bg1"/>
              </a:solidFill>
            </a:endParaRPr>
          </a:p>
        </p:txBody>
      </p:sp>
      <p:sp>
        <p:nvSpPr>
          <p:cNvPr id="37" name="ホームベース 36">
            <a:extLst>
              <a:ext uri="{FF2B5EF4-FFF2-40B4-BE49-F238E27FC236}">
                <a16:creationId xmlns:a16="http://schemas.microsoft.com/office/drawing/2014/main" id="{BD59A75E-63B3-4CDA-AA80-77D207BFD9EE}"/>
              </a:ext>
            </a:extLst>
          </p:cNvPr>
          <p:cNvSpPr/>
          <p:nvPr/>
        </p:nvSpPr>
        <p:spPr>
          <a:xfrm>
            <a:off x="1949450" y="690563"/>
            <a:ext cx="2030413" cy="1143000"/>
          </a:xfrm>
          <a:prstGeom prst="homePlate">
            <a:avLst>
              <a:gd name="adj" fmla="val 24926"/>
            </a:avLst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製造</a:t>
            </a:r>
            <a:endParaRPr lang="ja-JP" altLang="en-US" sz="1600" b="1" dirty="0">
              <a:solidFill>
                <a:schemeClr val="bg1"/>
              </a:solidFill>
            </a:endParaRPr>
          </a:p>
        </p:txBody>
      </p:sp>
      <p:sp>
        <p:nvSpPr>
          <p:cNvPr id="31" name="ホームベース 30">
            <a:extLst>
              <a:ext uri="{FF2B5EF4-FFF2-40B4-BE49-F238E27FC236}">
                <a16:creationId xmlns:a16="http://schemas.microsoft.com/office/drawing/2014/main" id="{CA3288A2-538B-4A5C-AD1D-35D73B42AB84}"/>
              </a:ext>
            </a:extLst>
          </p:cNvPr>
          <p:cNvSpPr/>
          <p:nvPr/>
        </p:nvSpPr>
        <p:spPr>
          <a:xfrm>
            <a:off x="244475" y="690563"/>
            <a:ext cx="2032000" cy="1143000"/>
          </a:xfrm>
          <a:prstGeom prst="homePlate">
            <a:avLst>
              <a:gd name="adj" fmla="val 24926"/>
            </a:avLst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購買物流</a:t>
            </a:r>
            <a:endParaRPr lang="en-US" altLang="ja-JP" sz="1600" b="1" dirty="0">
              <a:solidFill>
                <a:schemeClr val="bg1"/>
              </a:solidFill>
            </a:endParaRPr>
          </a:p>
        </p:txBody>
      </p:sp>
      <p:sp>
        <p:nvSpPr>
          <p:cNvPr id="41" name="角丸四角形 40">
            <a:extLst>
              <a:ext uri="{FF2B5EF4-FFF2-40B4-BE49-F238E27FC236}">
                <a16:creationId xmlns:a16="http://schemas.microsoft.com/office/drawing/2014/main" id="{64CAA068-307E-49E1-8DF2-74B28AD2C98C}"/>
              </a:ext>
            </a:extLst>
          </p:cNvPr>
          <p:cNvSpPr/>
          <p:nvPr/>
        </p:nvSpPr>
        <p:spPr>
          <a:xfrm>
            <a:off x="255588" y="5041900"/>
            <a:ext cx="8674100" cy="1143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800" dirty="0">
                <a:solidFill>
                  <a:schemeClr val="tx1"/>
                </a:solidFill>
              </a:rPr>
              <a:t>・コメント欄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37</Words>
  <Application>Microsoft Office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バリューチェーン分析・価値連鎖分析のテンプレートです。主活動のみ図形がはいいており、書き込みが多くできます。。企画書・提案書などにご活用下さい。</dc:description>
  <cp:revision>10</cp:revision>
  <dcterms:created xsi:type="dcterms:W3CDTF">2009-02-20T09:16:29Z</dcterms:created>
  <dcterms:modified xsi:type="dcterms:W3CDTF">2021-08-08T00:24:09Z</dcterms:modified>
</cp:coreProperties>
</file>