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1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66"/>
    <a:srgbClr val="FFFF99"/>
    <a:srgbClr val="FFCC99"/>
    <a:srgbClr val="FFFFCC"/>
    <a:srgbClr val="99FF66"/>
    <a:srgbClr val="66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48A522D7-46BC-4781-9B42-BA83749D34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7C119E18-E080-4086-BA63-E35E2038A46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CFA6CF3-848A-40C2-B357-5E4CCD0549D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13ADD388-91FE-41EC-8697-838D0A4B4A5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5CE8DA21-7460-4A00-BB29-EC66F9FFE8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73B0AE5D-0091-449B-AA2A-30F112C02A1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183223B6-EA00-4A4F-940C-9840A831F2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E127F9C-52A1-4A62-A2CB-D0894E62161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BB3013D4-0880-48B2-8419-98FB1B95DE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0CB454AF-40EB-46E3-95BD-342C089DA1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09560982-EB1C-400F-A75B-FE5490AD52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875B57A-59B4-44B9-AFAD-3B41161ECC9E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E6BE69A-C94F-4BDD-8CB6-2B11A618B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0CB3A-6A2F-4B04-B54F-1AE998E5A8A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FAB0E69-C4EF-44FA-8EA3-5B9F43244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3595CB8-6C7A-476D-98A6-66D84BC98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F4449-352A-45E0-AD21-C7830D4C39D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3250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403D236-2645-4AB0-8DF6-E39D0CB34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F67ED-48B2-4BF0-AF5E-C8226B956E2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7F85198-251B-4F22-8716-4A9F81D76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681B314-4C6B-4A85-A847-0E62EC974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9FBDC-142C-418F-A527-A8F8B5CF1B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240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8E69CC1-9B9D-4E28-A598-B5D18B7A6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9C850-01C7-478D-B8E7-3E81C019E08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5F944E8-E01D-423C-94B0-E657EE523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4D0B000-65F1-494E-8B48-5E00ABF54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AC210-3007-4C7E-BC52-EB2F40BB16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118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CFDFD58-6F40-45FD-913E-D6BBFA6B8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ED87E-10F4-4595-B7F5-04570EF1128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4217B7D-CEED-4424-B095-3A1CCAD6E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3C67015-E00F-4B3E-AE4E-DC0C30151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75BDC-41D5-49B0-BC27-4FE75CA5D76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882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D407026-A4B8-4722-B184-04343A54E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2E660-F8E2-4EAA-B391-0DD43FBECEF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16A9C3E-B5FB-4701-9ADE-C79D8CBA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039BA72-2E42-4A41-95A3-3AAC97FE1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18971-8184-4AF6-9BE3-79470A09656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277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4A0E30C-8011-4C9E-90CB-81F15D47D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60029-E10E-4786-AF51-F8D7263E50E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E8337D2-3973-429F-B9CB-AB2261CAE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238FB4A-C505-4A58-BB4B-B05734E44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CF7B7-421E-4CE0-BADC-6EA3A8056F9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183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6D474447-89C1-4FE2-A134-A0A4D1BC0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A0D17-D823-4DC3-BCB7-169DBDA2D8C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71826AED-F313-467E-9E31-FED7A5DAD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7E65C6CD-9684-4399-A2D8-BC0C0E7B8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AA438-001C-42F4-9EA4-44B104FB7FC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601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00C5D952-2C9F-4516-928A-3F86F6E8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1BC5E-47AA-4BBE-AC0C-6B49F7D9119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722B144A-9C68-4786-B57A-1B3EC3C52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971CD20E-FEDD-4D8A-B554-B3E753F75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C1731-8EF5-488D-93CB-63B5D2F068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072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67EE8140-47A0-42CB-ACE0-649B6A15E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FF803-4162-48CA-8CFB-44A6B1ABD11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932E0463-7EAB-4FA9-84CF-790C8DE0D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EB87A8D2-AB8B-465A-A6E9-371173E87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81349-AAA5-4D74-8BFB-442DCAC218F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4123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5CBD3E9D-2358-4272-BB4D-228EB8055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8F9F3-A4AB-4EC5-AC6C-93CC5D323B3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3B281448-0793-4569-9FDE-8CB032E8B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FFD4070-8AC7-4879-83EA-10CC9ED83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6DE0B-9824-454F-96DD-74320C85B74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189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5670276-F9FD-4F83-8056-D45CE81E5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F49FC-23ED-497D-8BE7-207F103B342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5ED0761-9F54-46BC-B0BF-490EE3EB2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65F1AE70-2734-4E95-BB04-40CBE987A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C57A1-CEF4-4153-B02E-CC838DF9727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474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18AA9793-130E-49CE-ADE0-5CF3E6DBD6E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53791827-89D9-4564-A821-855CFB7767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F5D4783-127F-4537-8086-BB5CC38E6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62A2F91-C10E-4128-B53E-A2C67F6852D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5ADAA07-B559-432A-9F09-867ABC342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B76210C-04CF-4746-932C-BC6486475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69B1A76-BC7F-4F65-96A3-B64CC773A2E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5BE69E74-550D-4FAA-92D7-62D3539EAB54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F3422E91-7CEA-4359-9CF9-3238BA69AB36}"/>
              </a:ext>
            </a:extLst>
          </p:cNvPr>
          <p:cNvSpPr/>
          <p:nvPr/>
        </p:nvSpPr>
        <p:spPr>
          <a:xfrm>
            <a:off x="-14288" y="469900"/>
            <a:ext cx="9144001" cy="460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452A16B1-27DA-44EF-97B0-4555C923F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45227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b="1"/>
              <a:t>バリューチェーン分析／</a:t>
            </a:r>
            <a:r>
              <a:rPr lang="ja-JP" altLang="en-US" sz="2400" b="1">
                <a:latin typeface="Calibri" panose="020F0502020204030204" pitchFamily="34" charset="0"/>
              </a:rPr>
              <a:t>価値連鎖</a:t>
            </a:r>
            <a:endParaRPr lang="ja-JP" altLang="en-US" sz="2400" b="1"/>
          </a:p>
        </p:txBody>
      </p:sp>
      <p:sp>
        <p:nvSpPr>
          <p:cNvPr id="56" name="角丸四角形 55">
            <a:extLst>
              <a:ext uri="{FF2B5EF4-FFF2-40B4-BE49-F238E27FC236}">
                <a16:creationId xmlns:a16="http://schemas.microsoft.com/office/drawing/2014/main" id="{906542AE-4460-4AD3-B92A-CF0E70E27872}"/>
              </a:ext>
            </a:extLst>
          </p:cNvPr>
          <p:cNvSpPr/>
          <p:nvPr/>
        </p:nvSpPr>
        <p:spPr>
          <a:xfrm>
            <a:off x="244475" y="1890713"/>
            <a:ext cx="1716088" cy="28575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57" name="角丸四角形 56">
            <a:extLst>
              <a:ext uri="{FF2B5EF4-FFF2-40B4-BE49-F238E27FC236}">
                <a16:creationId xmlns:a16="http://schemas.microsoft.com/office/drawing/2014/main" id="{E0DEF67F-4302-414A-A378-ACDBA41AA012}"/>
              </a:ext>
            </a:extLst>
          </p:cNvPr>
          <p:cNvSpPr/>
          <p:nvPr/>
        </p:nvSpPr>
        <p:spPr>
          <a:xfrm>
            <a:off x="2076450" y="1890713"/>
            <a:ext cx="1628775" cy="28575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58" name="角丸四角形 57">
            <a:extLst>
              <a:ext uri="{FF2B5EF4-FFF2-40B4-BE49-F238E27FC236}">
                <a16:creationId xmlns:a16="http://schemas.microsoft.com/office/drawing/2014/main" id="{A44E6661-429A-4F76-8F65-41F0659D1A48}"/>
              </a:ext>
            </a:extLst>
          </p:cNvPr>
          <p:cNvSpPr/>
          <p:nvPr/>
        </p:nvSpPr>
        <p:spPr>
          <a:xfrm>
            <a:off x="3817938" y="1890713"/>
            <a:ext cx="1628775" cy="28575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59" name="角丸四角形 58">
            <a:extLst>
              <a:ext uri="{FF2B5EF4-FFF2-40B4-BE49-F238E27FC236}">
                <a16:creationId xmlns:a16="http://schemas.microsoft.com/office/drawing/2014/main" id="{BF78455D-B097-4A29-B2AE-DA24CB8E8307}"/>
              </a:ext>
            </a:extLst>
          </p:cNvPr>
          <p:cNvSpPr/>
          <p:nvPr/>
        </p:nvSpPr>
        <p:spPr>
          <a:xfrm>
            <a:off x="5559425" y="1890713"/>
            <a:ext cx="1628775" cy="28575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60" name="角丸四角形 59">
            <a:extLst>
              <a:ext uri="{FF2B5EF4-FFF2-40B4-BE49-F238E27FC236}">
                <a16:creationId xmlns:a16="http://schemas.microsoft.com/office/drawing/2014/main" id="{6844C5D6-06B8-4C30-9FBB-8F883B64A627}"/>
              </a:ext>
            </a:extLst>
          </p:cNvPr>
          <p:cNvSpPr/>
          <p:nvPr/>
        </p:nvSpPr>
        <p:spPr>
          <a:xfrm>
            <a:off x="7300913" y="1890713"/>
            <a:ext cx="1628775" cy="28575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33" name="ホームベース 32">
            <a:extLst>
              <a:ext uri="{FF2B5EF4-FFF2-40B4-BE49-F238E27FC236}">
                <a16:creationId xmlns:a16="http://schemas.microsoft.com/office/drawing/2014/main" id="{97CD5E23-38E1-4A36-A4FB-EF4C8D4BF23B}"/>
              </a:ext>
            </a:extLst>
          </p:cNvPr>
          <p:cNvSpPr/>
          <p:nvPr/>
        </p:nvSpPr>
        <p:spPr>
          <a:xfrm>
            <a:off x="7062788" y="690563"/>
            <a:ext cx="2032000" cy="1143000"/>
          </a:xfrm>
          <a:prstGeom prst="homePlate">
            <a:avLst>
              <a:gd name="adj" fmla="val 24926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サービス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40" name="ホームベース 39">
            <a:extLst>
              <a:ext uri="{FF2B5EF4-FFF2-40B4-BE49-F238E27FC236}">
                <a16:creationId xmlns:a16="http://schemas.microsoft.com/office/drawing/2014/main" id="{32D0AE80-8CA5-4986-9FA8-8D140F6B0A80}"/>
              </a:ext>
            </a:extLst>
          </p:cNvPr>
          <p:cNvSpPr/>
          <p:nvPr/>
        </p:nvSpPr>
        <p:spPr>
          <a:xfrm>
            <a:off x="5357813" y="690563"/>
            <a:ext cx="2032000" cy="1143000"/>
          </a:xfrm>
          <a:prstGeom prst="homePlate">
            <a:avLst>
              <a:gd name="adj" fmla="val 24926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販売・</a:t>
            </a:r>
            <a:endParaRPr lang="en-US" altLang="ja-JP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　</a:t>
            </a:r>
            <a:r>
              <a:rPr lang="ja-JP" altLang="en-US" sz="1600" b="1" dirty="0">
                <a:solidFill>
                  <a:schemeClr val="bg1"/>
                </a:solidFill>
              </a:rPr>
              <a:t>マーケティング</a:t>
            </a:r>
          </a:p>
        </p:txBody>
      </p:sp>
      <p:sp>
        <p:nvSpPr>
          <p:cNvPr id="39" name="ホームベース 38">
            <a:extLst>
              <a:ext uri="{FF2B5EF4-FFF2-40B4-BE49-F238E27FC236}">
                <a16:creationId xmlns:a16="http://schemas.microsoft.com/office/drawing/2014/main" id="{D1209927-369E-458A-BAC4-F7AE0FAC4412}"/>
              </a:ext>
            </a:extLst>
          </p:cNvPr>
          <p:cNvSpPr/>
          <p:nvPr/>
        </p:nvSpPr>
        <p:spPr>
          <a:xfrm>
            <a:off x="3654425" y="690563"/>
            <a:ext cx="2030413" cy="1143000"/>
          </a:xfrm>
          <a:prstGeom prst="homePlate">
            <a:avLst>
              <a:gd name="adj" fmla="val 24926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出荷物流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37" name="ホームベース 36">
            <a:extLst>
              <a:ext uri="{FF2B5EF4-FFF2-40B4-BE49-F238E27FC236}">
                <a16:creationId xmlns:a16="http://schemas.microsoft.com/office/drawing/2014/main" id="{668546E2-2029-4179-9734-376757C6ED3D}"/>
              </a:ext>
            </a:extLst>
          </p:cNvPr>
          <p:cNvSpPr/>
          <p:nvPr/>
        </p:nvSpPr>
        <p:spPr>
          <a:xfrm>
            <a:off x="1949450" y="690563"/>
            <a:ext cx="2030413" cy="1143000"/>
          </a:xfrm>
          <a:prstGeom prst="homePlate">
            <a:avLst>
              <a:gd name="adj" fmla="val 24926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製造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31" name="ホームベース 30">
            <a:extLst>
              <a:ext uri="{FF2B5EF4-FFF2-40B4-BE49-F238E27FC236}">
                <a16:creationId xmlns:a16="http://schemas.microsoft.com/office/drawing/2014/main" id="{1A5CA0DB-EF2D-422E-9DF2-FD5A60E64284}"/>
              </a:ext>
            </a:extLst>
          </p:cNvPr>
          <p:cNvSpPr/>
          <p:nvPr/>
        </p:nvSpPr>
        <p:spPr>
          <a:xfrm>
            <a:off x="244475" y="690563"/>
            <a:ext cx="2032000" cy="1143000"/>
          </a:xfrm>
          <a:prstGeom prst="homePlate">
            <a:avLst>
              <a:gd name="adj" fmla="val 24926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購買物流</a:t>
            </a:r>
            <a:endParaRPr lang="en-US" altLang="ja-JP" sz="1600" b="1" dirty="0">
              <a:solidFill>
                <a:schemeClr val="bg1"/>
              </a:solidFill>
            </a:endParaRP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DB968EC2-EFD6-43AC-9D74-E1885D62725C}"/>
              </a:ext>
            </a:extLst>
          </p:cNvPr>
          <p:cNvSpPr/>
          <p:nvPr/>
        </p:nvSpPr>
        <p:spPr>
          <a:xfrm>
            <a:off x="255588" y="5041900"/>
            <a:ext cx="8674100" cy="1143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・コメント欄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37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バリューチェーン分析・価値連鎖分析のテンプレートです。主活動のみ図形がはいいており、書き込みが多くできます。。企画書・提案書などにご活用下さい。</dc:description>
  <cp:revision>10</cp:revision>
  <dcterms:created xsi:type="dcterms:W3CDTF">2009-02-20T09:16:29Z</dcterms:created>
  <dcterms:modified xsi:type="dcterms:W3CDTF">2021-08-08T00:23:42Z</dcterms:modified>
</cp:coreProperties>
</file>