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5980F28-8373-4DD2-95DB-241D4B9E69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10B8D59-68A3-469C-BF46-10BB4D2ECB3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ECCC5C8-F25B-4265-B813-873DDA9DD0B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A66B6EE-A939-44CF-B9D8-579B3C73FA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A590DDF-9F09-47C9-9907-B2A24E91C1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B1D7F62-4B6C-4961-BF4E-8EEDE04BC42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357712E-C47A-4903-A08C-81C099C295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C585E00-6E3C-4154-8492-B52C0F7958B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F5F8C94-F439-4C19-AB22-ACDF02EEC8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01DAF11-BF6E-4506-9252-152100C3CF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AF99806-151F-4E00-B418-9B69A62A26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71166AB-0BEF-465A-9691-879790A8A1D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897CF50-080F-44A7-84EB-A1A649EEC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078DF-963A-400B-8A56-395D6674269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D01E4C5-901E-48D6-A0D9-C55B42103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B571628-A5F5-4373-A26F-25749307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9C959-AEDD-4CEF-AD16-EA442FC249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8564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923E42A-1FEF-4E67-BBFE-DDE01A17B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B0F96-FCFC-488E-9423-7E9F5F2F538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1251D83-250D-4827-B207-03AF66D82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1B00AD9-59F6-48F7-8443-C8FEE5BA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F9C7-E574-400F-9F68-C0B3558767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499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F3D81D3-1F22-43F3-94CF-B69A4BEA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0C9E5-7FED-4B9C-85E5-744E71AC72A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67D3295-64CA-4FA6-9ED5-AFAF547CD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F2E3BD-49E1-4F2A-A96B-86C472A2E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A8851-7545-4F01-A55E-41280A7AB0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605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4B06749-ACFB-48C0-874E-B77C81B7B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663CD-5AF2-45D9-A1E2-0BA264D9ABC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BF33379-3A66-4618-8E61-83A7AFB6C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D785DC0-83D9-4391-871C-783BCA95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1BEF0-51F1-4AD4-94BA-9566FE0CB5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079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CBE593A-E9F9-4E06-9CB4-8531301DD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9DE44-CC7B-49CF-B038-59F45F0495E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5B37190-2830-4E2E-9689-FFD7366ED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ABA5ABE-B506-4AF3-AD74-01EEFBE72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D25A2-5558-4883-9D82-A5D0E75A07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247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AD4AC24-2AF8-4314-9964-BB1E40FAC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6D21A-F0E2-4FE0-8915-1D2D9FEBB34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7AC8411-A55F-412E-ADAE-5F72ACF8C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4B83FC3-CA9D-4F96-B1C2-80F38F24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4E574-9279-4870-8AB1-ACC314E6E1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079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D23F9D3-6C8B-4B79-8449-D3C039686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8D0AA-929B-44EB-A2DA-8BAEB9C6202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46C4018-C0D9-46F9-9471-E69501099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E5BBA75-E7D4-4A4C-873F-4D27122EC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0267F-9D46-4AA7-B883-F816DD5F78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370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FC32508-6F36-4FE4-926F-7CFE909D7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B5777-6E18-4A78-90F4-285DEF9A8A8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E075AD6-31DE-4D01-8A74-5E9DF1D74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F45D9DF-3462-4B70-A22A-B8E9F78AF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D3F7D-4F0F-46EC-98D6-D03CC6897B5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225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40EAB49-0161-40DF-B59C-CBCCBE88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92F9C-3E59-4C86-B030-14676E6F1D0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59DA33E-D933-4EEE-A272-0BA4E80C7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6F542FA-0ACD-48BF-BDD5-3E71CD173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54767-B0A0-4F46-A13C-8D487B8ADB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532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8E687A3-8AC3-4ECB-AD52-D063EAC1E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E0EC8-CBAA-41A6-BEA3-65ECE3E60DD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87820ED-D1E4-4665-B751-EB1F3053A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385249D-6236-4371-A799-49914D91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604D39-4C28-4201-A2E8-FA95463D29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189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28C4951-2410-45FC-B309-95E659E7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8FCDF-390B-4ECF-8EAE-321F0F45BF4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E99C81C-91B1-4F9A-833B-E7D309989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BF9E383-76F1-405E-A984-F4C3B8A0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48D35-EEA7-4320-8129-888FE7DA13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252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6448950-8765-4DC9-82DE-AAE309BE35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AEFBF8A-DB54-4C6D-9ED0-E1B79A0DBF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937DD1E-5A8A-4388-8EB2-5D0C34C34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A9FCB47-AA1E-4BFC-9643-5A6C4EE4DC2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62D1765-11B0-4A0D-BD7D-323D082878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6992E20-A235-4230-BACF-2B17ECDE5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7411C07-8EED-46DC-886A-632EC723FB4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980B52C-8B71-458E-AECF-04DE6E359A91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A51F27F-03BE-4948-9C17-72C893BA42F3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9DBB578C-11F0-49E0-B989-1832D1F8F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5227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バリューチェーン分析／</a:t>
            </a:r>
            <a:r>
              <a:rPr lang="ja-JP" altLang="en-US" sz="2400" b="1">
                <a:latin typeface="Calibri" panose="020F0502020204030204" pitchFamily="34" charset="0"/>
              </a:rPr>
              <a:t>価値連鎖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7E2C4E27-6E26-495F-B675-6FB37CE5ED53}"/>
              </a:ext>
            </a:extLst>
          </p:cNvPr>
          <p:cNvSpPr/>
          <p:nvPr/>
        </p:nvSpPr>
        <p:spPr>
          <a:xfrm>
            <a:off x="830263" y="3643313"/>
            <a:ext cx="1428750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9C056E74-E351-43BC-ABD0-10D86814BADB}"/>
              </a:ext>
            </a:extLst>
          </p:cNvPr>
          <p:cNvSpPr/>
          <p:nvPr/>
        </p:nvSpPr>
        <p:spPr>
          <a:xfrm>
            <a:off x="2390775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E856BF85-7E04-4700-BCC9-7EDA28C4FB64}"/>
              </a:ext>
            </a:extLst>
          </p:cNvPr>
          <p:cNvSpPr/>
          <p:nvPr/>
        </p:nvSpPr>
        <p:spPr>
          <a:xfrm>
            <a:off x="3879850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8F248E9D-A8FE-43B6-9C62-771F92320B46}"/>
              </a:ext>
            </a:extLst>
          </p:cNvPr>
          <p:cNvSpPr/>
          <p:nvPr/>
        </p:nvSpPr>
        <p:spPr>
          <a:xfrm>
            <a:off x="5368925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67D1E59A-FB48-42AF-B539-C94BC96696F6}"/>
              </a:ext>
            </a:extLst>
          </p:cNvPr>
          <p:cNvSpPr/>
          <p:nvPr/>
        </p:nvSpPr>
        <p:spPr>
          <a:xfrm>
            <a:off x="6858000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grpSp>
        <p:nvGrpSpPr>
          <p:cNvPr id="2058" name="グループ化 63">
            <a:extLst>
              <a:ext uri="{FF2B5EF4-FFF2-40B4-BE49-F238E27FC236}">
                <a16:creationId xmlns:a16="http://schemas.microsoft.com/office/drawing/2014/main" id="{321268E0-8BD6-470F-9E97-A4A7FA4794E6}"/>
              </a:ext>
            </a:extLst>
          </p:cNvPr>
          <p:cNvGrpSpPr>
            <a:grpSpLocks/>
          </p:cNvGrpSpPr>
          <p:nvPr/>
        </p:nvGrpSpPr>
        <p:grpSpPr bwMode="auto">
          <a:xfrm>
            <a:off x="82550" y="714375"/>
            <a:ext cx="8850313" cy="2857500"/>
            <a:chOff x="82197" y="714356"/>
            <a:chExt cx="8850687" cy="2857520"/>
          </a:xfrm>
        </p:grpSpPr>
        <p:sp>
          <p:nvSpPr>
            <p:cNvPr id="23" name="左中かっこ 22">
              <a:extLst>
                <a:ext uri="{FF2B5EF4-FFF2-40B4-BE49-F238E27FC236}">
                  <a16:creationId xmlns:a16="http://schemas.microsoft.com/office/drawing/2014/main" id="{AF14CA72-C19C-45AE-B247-99408C484301}"/>
                </a:ext>
              </a:extLst>
            </p:cNvPr>
            <p:cNvSpPr/>
            <p:nvPr/>
          </p:nvSpPr>
          <p:spPr>
            <a:xfrm>
              <a:off x="550530" y="715944"/>
              <a:ext cx="190508" cy="1352559"/>
            </a:xfrm>
            <a:prstGeom prst="lef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60" name="テキスト ボックス 23">
              <a:extLst>
                <a:ext uri="{FF2B5EF4-FFF2-40B4-BE49-F238E27FC236}">
                  <a16:creationId xmlns:a16="http://schemas.microsoft.com/office/drawing/2014/main" id="{5E9B831F-981F-46DF-B551-48CB3FA5C1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97" y="979619"/>
              <a:ext cx="495803" cy="671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/>
                <a:t>支援活動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4CCD1E0B-6D76-4276-87D2-CC12D730F1B8}"/>
                </a:ext>
              </a:extLst>
            </p:cNvPr>
            <p:cNvSpPr/>
            <p:nvPr/>
          </p:nvSpPr>
          <p:spPr>
            <a:xfrm>
              <a:off x="818828" y="714356"/>
              <a:ext cx="7610797" cy="35719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全般管理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EADC08D-2E10-402B-AF54-C2916F3775E3}"/>
                </a:ext>
              </a:extLst>
            </p:cNvPr>
            <p:cNvSpPr/>
            <p:nvPr/>
          </p:nvSpPr>
          <p:spPr>
            <a:xfrm>
              <a:off x="818828" y="1066783"/>
              <a:ext cx="7610797" cy="35719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人的資源管理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E8775963-538B-4BB0-8B39-94F3F0FA0D20}"/>
                </a:ext>
              </a:extLst>
            </p:cNvPr>
            <p:cNvSpPr/>
            <p:nvPr/>
          </p:nvSpPr>
          <p:spPr>
            <a:xfrm>
              <a:off x="818828" y="1425561"/>
              <a:ext cx="7610797" cy="35719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技術開発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D83871F4-078F-4F56-9293-6CE6489EE117}"/>
                </a:ext>
              </a:extLst>
            </p:cNvPr>
            <p:cNvSpPr/>
            <p:nvPr/>
          </p:nvSpPr>
          <p:spPr>
            <a:xfrm>
              <a:off x="818828" y="1782751"/>
              <a:ext cx="7610797" cy="3571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調達活動</a:t>
              </a: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CC605002-9123-4143-991D-805442C16851}"/>
                </a:ext>
              </a:extLst>
            </p:cNvPr>
            <p:cNvSpPr/>
            <p:nvPr/>
          </p:nvSpPr>
          <p:spPr>
            <a:xfrm>
              <a:off x="818828" y="2143116"/>
              <a:ext cx="7610797" cy="14287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3DFD567B-9985-46DB-B3C2-9291B4548498}"/>
                </a:ext>
              </a:extLst>
            </p:cNvPr>
            <p:cNvSpPr/>
            <p:nvPr/>
          </p:nvSpPr>
          <p:spPr>
            <a:xfrm>
              <a:off x="890269" y="2184391"/>
              <a:ext cx="1363720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購買物流</a:t>
              </a:r>
              <a:endParaRPr lang="en-US" altLang="ja-JP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1A7642D1-AE3E-42A1-900C-FD5D817F2B7B}"/>
                </a:ext>
              </a:extLst>
            </p:cNvPr>
            <p:cNvSpPr/>
            <p:nvPr/>
          </p:nvSpPr>
          <p:spPr>
            <a:xfrm>
              <a:off x="3873307" y="2184391"/>
              <a:ext cx="1363721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出荷物流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9CECA0C8-9713-4805-A2DC-2FA7032743C1}"/>
                </a:ext>
              </a:extLst>
            </p:cNvPr>
            <p:cNvSpPr/>
            <p:nvPr/>
          </p:nvSpPr>
          <p:spPr>
            <a:xfrm>
              <a:off x="2382582" y="2184391"/>
              <a:ext cx="1362133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製造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C071E5B1-C0BE-4151-9513-8F9D89B6C8C6}"/>
                </a:ext>
              </a:extLst>
            </p:cNvPr>
            <p:cNvSpPr/>
            <p:nvPr/>
          </p:nvSpPr>
          <p:spPr>
            <a:xfrm>
              <a:off x="5365620" y="2184391"/>
              <a:ext cx="1363721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販売・マーケティング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FD5178B6-3CCD-47EF-B90B-1560D5157A21}"/>
                </a:ext>
              </a:extLst>
            </p:cNvPr>
            <p:cNvSpPr/>
            <p:nvPr/>
          </p:nvSpPr>
          <p:spPr>
            <a:xfrm>
              <a:off x="6857933" y="2184391"/>
              <a:ext cx="1363721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サービス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6C931D58-FCB8-4086-8329-D730E402C5A5}"/>
                </a:ext>
              </a:extLst>
            </p:cNvPr>
            <p:cNvCxnSpPr/>
            <p:nvPr/>
          </p:nvCxnSpPr>
          <p:spPr>
            <a:xfrm rot="16200000" flipH="1">
              <a:off x="1634067" y="2866228"/>
              <a:ext cx="1343034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E41F6483-6ED0-4574-AFF5-CDE37F2BA254}"/>
                </a:ext>
              </a:extLst>
            </p:cNvPr>
            <p:cNvCxnSpPr/>
            <p:nvPr/>
          </p:nvCxnSpPr>
          <p:spPr>
            <a:xfrm rot="16200000" flipH="1">
              <a:off x="6185623" y="2866228"/>
              <a:ext cx="1343034" cy="1587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3C68FB3E-FA85-46EC-AB28-C0900FB7B996}"/>
                </a:ext>
              </a:extLst>
            </p:cNvPr>
            <p:cNvCxnSpPr/>
            <p:nvPr/>
          </p:nvCxnSpPr>
          <p:spPr>
            <a:xfrm rot="16200000" flipH="1">
              <a:off x="4667908" y="2866228"/>
              <a:ext cx="1343034" cy="1587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8723E217-E5A3-4A5D-BA4A-5AE6AF53AF65}"/>
                </a:ext>
              </a:extLst>
            </p:cNvPr>
            <p:cNvCxnSpPr/>
            <p:nvPr/>
          </p:nvCxnSpPr>
          <p:spPr>
            <a:xfrm rot="16200000" flipH="1">
              <a:off x="3151781" y="2866228"/>
              <a:ext cx="1343034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左中かっこ 52">
              <a:extLst>
                <a:ext uri="{FF2B5EF4-FFF2-40B4-BE49-F238E27FC236}">
                  <a16:creationId xmlns:a16="http://schemas.microsoft.com/office/drawing/2014/main" id="{ECE023C3-14ED-4DF3-A147-F70687ABF5C0}"/>
                </a:ext>
              </a:extLst>
            </p:cNvPr>
            <p:cNvSpPr/>
            <p:nvPr/>
          </p:nvSpPr>
          <p:spPr>
            <a:xfrm>
              <a:off x="550530" y="2214555"/>
              <a:ext cx="190508" cy="1350971"/>
            </a:xfrm>
            <a:prstGeom prst="lef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76" name="テキスト ボックス 53">
              <a:extLst>
                <a:ext uri="{FF2B5EF4-FFF2-40B4-BE49-F238E27FC236}">
                  <a16:creationId xmlns:a16="http://schemas.microsoft.com/office/drawing/2014/main" id="{C87852CA-DC93-4985-B727-D61919F51D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66" y="2515793"/>
              <a:ext cx="461665" cy="72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/>
                <a:t>主活動</a:t>
              </a:r>
            </a:p>
          </p:txBody>
        </p:sp>
        <p:sp>
          <p:nvSpPr>
            <p:cNvPr id="22" name="山形 21">
              <a:extLst>
                <a:ext uri="{FF2B5EF4-FFF2-40B4-BE49-F238E27FC236}">
                  <a16:creationId xmlns:a16="http://schemas.microsoft.com/office/drawing/2014/main" id="{CE8A80C9-C123-4414-BAAE-7F9419622DE5}"/>
                </a:ext>
              </a:extLst>
            </p:cNvPr>
            <p:cNvSpPr/>
            <p:nvPr/>
          </p:nvSpPr>
          <p:spPr>
            <a:xfrm>
              <a:off x="8072423" y="714356"/>
              <a:ext cx="860461" cy="2857520"/>
            </a:xfrm>
            <a:prstGeom prst="chevron">
              <a:avLst>
                <a:gd name="adj" fmla="val 35720"/>
              </a:avLst>
            </a:prstGeom>
            <a:solidFill>
              <a:schemeClr val="bg1">
                <a:lumMod val="7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78" name="テキスト ボックス 62">
              <a:extLst>
                <a:ext uri="{FF2B5EF4-FFF2-40B4-BE49-F238E27FC236}">
                  <a16:creationId xmlns:a16="http://schemas.microsoft.com/office/drawing/2014/main" id="{3FC1A5DC-24AE-4886-A072-B7DA09CEA6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5098" y="1714488"/>
              <a:ext cx="461665" cy="924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/>
                <a:t>マージン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48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バリューチェーン分析・価値連鎖分析のテンプレートです。定番の矢印型の図が大きく入っています。企画書・提案書などにご活用下さい。</dc:description>
  <cp:revision>10</cp:revision>
  <dcterms:created xsi:type="dcterms:W3CDTF">2009-02-20T09:16:29Z</dcterms:created>
  <dcterms:modified xsi:type="dcterms:W3CDTF">2021-08-08T00:23:17Z</dcterms:modified>
</cp:coreProperties>
</file>