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CC99"/>
    <a:srgbClr val="FFFFCC"/>
    <a:srgbClr val="99FF66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6802DDE0-1D4E-46EE-8109-02123885BE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2AEE91A-438F-44F0-BE19-AF77C9156F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43A265C-15CB-4B98-B39D-F3D24D84401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98A0063-5A02-416E-BC60-523A33D1783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4992B66-1AE9-4B92-A8E6-92535A479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FA9E17F-1F8C-4EEC-B4E2-8D792F87F3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8E74ADA8-2013-41A8-A734-D83A2DDF58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AD56FF8-4B77-471F-8FA4-F6FB51765D6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CEBDF6D6-3DEF-4667-AA88-FEBF2346CA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B61071DF-E28C-43B1-A313-F2F357D059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3D666C1E-2F1C-4838-96CC-2991952C20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99E4937-0A70-4B34-8443-764A062D859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84F0274-404C-4CB2-A5FB-C9341C39F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4EC15-7524-4AAF-B617-063106A56F9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105A208-67B8-454B-983D-11C164E3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2BACCF3-C190-4ABB-8D4A-2794245C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9D50D-81D5-4CFB-91ED-6E6DD2553D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779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9B683E8-2C6C-4B23-9A9A-41EF5C41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6ECB6-83EC-4FE9-B256-27B160C9A70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14C84FB-228B-4612-BF91-8FA7BE010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D026DB6-B2BC-4375-A489-5408F891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B6D53-4C4E-43FE-B28F-B183F63E13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34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2CF2C62-D275-444A-88CD-9B3E321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D3E5-602A-4382-A61D-15D00A15CA5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ED91D2B-69E7-4BDA-B0F7-FBD727C07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058DFE0-CF22-4799-8BE1-F2DDCC80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6647D-59B1-433D-BC3E-258F7C5B56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4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6E3FF9-22EC-4533-B57E-2AC319EF3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54065-DDA3-43DF-8C15-3320A5E8FA4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D0196EF-9872-4F24-B833-43EED145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F9A6B5D-FEB3-4E53-BDA9-DF2FA8E5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E71DA-6EAA-4A50-AAFA-8B53F1AF0E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098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1DDC39F-E2F3-49EB-9FFE-D4B6ACA6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55320-1E69-4BFD-8121-FDEC5AD1572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EFF49A6-6B72-4D8D-911B-CEC3AC06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89416AD-628E-4E5B-9BFD-996B5A7B3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1A111-50C4-482C-9BC5-6E55359C7A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023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D408150-C914-49D8-9B87-EBDD9546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16FAB-A75D-487E-99EE-9C6A69B7453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79D1F26-D39C-48C9-92D4-0283C0B7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67D7184-12CC-4D8B-943C-4B548A90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65C72-9391-403A-82AC-BCF1E1A18B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342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62F06D1F-705D-4483-A39B-A1B74EA4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A5BB-2EE3-4A17-8531-C8682BDE058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DFA00AA8-7667-47F6-AB61-C339FE83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2F12A00C-EB72-4FBB-91A7-0BDFF9B7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1BB8B-3BE6-48EB-8D0A-9D31192723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457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820643F-A37C-45B8-AD3F-CD43A701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279CF-D58B-4D6F-8BA5-474CFB8C398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87FE7515-9067-40E3-AF2F-8558E4E81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BCF0C8C-AEAA-4512-A270-D85023FF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43EB0-615A-48D7-97B5-846CE252A3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800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5C866720-0D23-44FD-8C59-0CDFD4229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17A6-B053-4294-8244-09F995AE72A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3F42C1B5-BF36-4BE5-9280-CADB5706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C0999CB-4650-41ED-A3E3-7524DD6A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DFB7-1D06-4C1D-B0D1-25BA1243FD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0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E29C60B-E1C6-417E-B872-C9027C8B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ABCB-8EC1-452B-A602-50A79613B7A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13A6EC9-0339-41D3-851A-C7BAF3A7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A108AE9-F863-4602-AAB9-BF136A9A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C57C8-378A-4512-8B5E-EDAD6753B9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221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E5FA98B-0E39-49DD-A634-BC208318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E5665-0239-4542-9B06-09014602A9E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7564F80-0AB2-4882-8C7B-FD5A44D4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9EBD156-67F0-41E6-AC19-A8731AE73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E5308-473B-44D1-83AC-DB7FA56651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282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7E4235F-3EFF-43A6-91E3-C88BEE7C48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0F65A574-365A-4699-BB11-CEA40F6E88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EDCE5EA-BB19-434C-8548-6B3299E46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F52986F-1AE7-4668-8983-66A6DD09D4B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4550E1C-6F26-446E-8D40-976B5F821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4A6B718-0180-4261-A3D7-E902023D0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79AE02D-67A4-4921-9F22-1740004A811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F020CC9E-7EF8-4269-80AC-B92B7B7718C5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4D7AA5F2-C690-4E8F-9ED5-B322D5A7CF08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CB4F8224-0C29-4DDE-91B4-AAB980CB8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5227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/>
              <a:t>バリューチェーン分析／</a:t>
            </a:r>
            <a:r>
              <a:rPr lang="ja-JP" altLang="en-US" sz="2400" b="1">
                <a:latin typeface="Calibri" panose="020F0502020204030204" pitchFamily="34" charset="0"/>
              </a:rPr>
              <a:t>価値連鎖</a:t>
            </a:r>
            <a:endParaRPr lang="ja-JP" altLang="en-US" sz="2400" b="1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2D50A1DB-3F38-4132-8CF5-7A3A4C4EF5CF}"/>
              </a:ext>
            </a:extLst>
          </p:cNvPr>
          <p:cNvSpPr/>
          <p:nvPr/>
        </p:nvSpPr>
        <p:spPr>
          <a:xfrm>
            <a:off x="830263" y="3643313"/>
            <a:ext cx="1428750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4366F894-DC42-454D-8602-46026F4DC18A}"/>
              </a:ext>
            </a:extLst>
          </p:cNvPr>
          <p:cNvSpPr/>
          <p:nvPr/>
        </p:nvSpPr>
        <p:spPr>
          <a:xfrm>
            <a:off x="2390775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C5427BEC-BEC3-4A03-9446-0F67CE2A31E9}"/>
              </a:ext>
            </a:extLst>
          </p:cNvPr>
          <p:cNvSpPr/>
          <p:nvPr/>
        </p:nvSpPr>
        <p:spPr>
          <a:xfrm>
            <a:off x="3879850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9A69B28A-69E7-44A4-B619-306C063A605C}"/>
              </a:ext>
            </a:extLst>
          </p:cNvPr>
          <p:cNvSpPr/>
          <p:nvPr/>
        </p:nvSpPr>
        <p:spPr>
          <a:xfrm>
            <a:off x="5368925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6590B0D6-F797-4D52-94AC-AB20267628DE}"/>
              </a:ext>
            </a:extLst>
          </p:cNvPr>
          <p:cNvSpPr/>
          <p:nvPr/>
        </p:nvSpPr>
        <p:spPr>
          <a:xfrm>
            <a:off x="6858000" y="3643313"/>
            <a:ext cx="1357313" cy="2571750"/>
          </a:xfrm>
          <a:prstGeom prst="roundRect">
            <a:avLst>
              <a:gd name="adj" fmla="val 757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grpSp>
        <p:nvGrpSpPr>
          <p:cNvPr id="2058" name="グループ化 63">
            <a:extLst>
              <a:ext uri="{FF2B5EF4-FFF2-40B4-BE49-F238E27FC236}">
                <a16:creationId xmlns:a16="http://schemas.microsoft.com/office/drawing/2014/main" id="{74CB4458-DB2B-424C-B4CC-3B1717E7B816}"/>
              </a:ext>
            </a:extLst>
          </p:cNvPr>
          <p:cNvGrpSpPr>
            <a:grpSpLocks/>
          </p:cNvGrpSpPr>
          <p:nvPr/>
        </p:nvGrpSpPr>
        <p:grpSpPr bwMode="auto">
          <a:xfrm>
            <a:off x="82550" y="714375"/>
            <a:ext cx="8850313" cy="2857500"/>
            <a:chOff x="82197" y="714356"/>
            <a:chExt cx="8850687" cy="2857520"/>
          </a:xfrm>
        </p:grpSpPr>
        <p:sp>
          <p:nvSpPr>
            <p:cNvPr id="23" name="左中かっこ 22">
              <a:extLst>
                <a:ext uri="{FF2B5EF4-FFF2-40B4-BE49-F238E27FC236}">
                  <a16:creationId xmlns:a16="http://schemas.microsoft.com/office/drawing/2014/main" id="{05D73B73-E23E-4768-8406-8624D4FDE86A}"/>
                </a:ext>
              </a:extLst>
            </p:cNvPr>
            <p:cNvSpPr/>
            <p:nvPr/>
          </p:nvSpPr>
          <p:spPr>
            <a:xfrm>
              <a:off x="550530" y="715944"/>
              <a:ext cx="190508" cy="1352559"/>
            </a:xfrm>
            <a:prstGeom prst="leftBrac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60" name="テキスト ボックス 23">
              <a:extLst>
                <a:ext uri="{FF2B5EF4-FFF2-40B4-BE49-F238E27FC236}">
                  <a16:creationId xmlns:a16="http://schemas.microsoft.com/office/drawing/2014/main" id="{DD5FEE08-9A9E-46E3-B62D-63BE10584F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97" y="979619"/>
              <a:ext cx="495803" cy="671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/>
                <a:t>支援活動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3AC44FA3-AC43-4E3D-ADC4-095AA9F514C8}"/>
                </a:ext>
              </a:extLst>
            </p:cNvPr>
            <p:cNvSpPr/>
            <p:nvPr/>
          </p:nvSpPr>
          <p:spPr>
            <a:xfrm>
              <a:off x="818828" y="714356"/>
              <a:ext cx="7610797" cy="357191"/>
            </a:xfrm>
            <a:prstGeom prst="rect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全般管理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6054603-8E51-4AB9-90C7-A0A7A104F9B7}"/>
                </a:ext>
              </a:extLst>
            </p:cNvPr>
            <p:cNvSpPr/>
            <p:nvPr/>
          </p:nvSpPr>
          <p:spPr>
            <a:xfrm>
              <a:off x="818828" y="1066783"/>
              <a:ext cx="7610797" cy="357191"/>
            </a:xfrm>
            <a:prstGeom prst="rect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人的資源管理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1D444198-3E5A-4A5F-AB1F-188CC5C957DC}"/>
                </a:ext>
              </a:extLst>
            </p:cNvPr>
            <p:cNvSpPr/>
            <p:nvPr/>
          </p:nvSpPr>
          <p:spPr>
            <a:xfrm>
              <a:off x="818828" y="1425561"/>
              <a:ext cx="7610797" cy="357191"/>
            </a:xfrm>
            <a:prstGeom prst="rect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技術開発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D29744FF-11BB-44CC-BB35-7FE995A4AD35}"/>
                </a:ext>
              </a:extLst>
            </p:cNvPr>
            <p:cNvSpPr/>
            <p:nvPr/>
          </p:nvSpPr>
          <p:spPr>
            <a:xfrm>
              <a:off x="818828" y="1782751"/>
              <a:ext cx="7610797" cy="357189"/>
            </a:xfrm>
            <a:prstGeom prst="rect">
              <a:avLst/>
            </a:prstGeom>
            <a:solidFill>
              <a:srgbClr val="FF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調達活動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3017787-C2E7-421B-B18A-CDC8CCCD4B37}"/>
                </a:ext>
              </a:extLst>
            </p:cNvPr>
            <p:cNvSpPr/>
            <p:nvPr/>
          </p:nvSpPr>
          <p:spPr>
            <a:xfrm>
              <a:off x="818828" y="2143116"/>
              <a:ext cx="7610797" cy="142876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26E9BD68-20A4-452F-BE62-6E0C7C58CA0F}"/>
                </a:ext>
              </a:extLst>
            </p:cNvPr>
            <p:cNvSpPr/>
            <p:nvPr/>
          </p:nvSpPr>
          <p:spPr>
            <a:xfrm>
              <a:off x="890269" y="2184391"/>
              <a:ext cx="1363720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購買物流</a:t>
              </a:r>
              <a:endParaRPr lang="en-US" altLang="ja-JP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9BFCCC7D-6F2F-4F53-98D3-C3C77938E212}"/>
                </a:ext>
              </a:extLst>
            </p:cNvPr>
            <p:cNvSpPr/>
            <p:nvPr/>
          </p:nvSpPr>
          <p:spPr>
            <a:xfrm>
              <a:off x="3873307" y="2184391"/>
              <a:ext cx="1363721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出荷物流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2AD92988-E558-452B-9B9F-BC087F8B2B2D}"/>
                </a:ext>
              </a:extLst>
            </p:cNvPr>
            <p:cNvSpPr/>
            <p:nvPr/>
          </p:nvSpPr>
          <p:spPr>
            <a:xfrm>
              <a:off x="2382582" y="2184391"/>
              <a:ext cx="1362133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製造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F4D430AC-07B1-4614-95CD-D67B610BAC9E}"/>
                </a:ext>
              </a:extLst>
            </p:cNvPr>
            <p:cNvSpPr/>
            <p:nvPr/>
          </p:nvSpPr>
          <p:spPr>
            <a:xfrm>
              <a:off x="5365620" y="2184391"/>
              <a:ext cx="1363721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販売・マーケティング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F9E19123-A126-42A4-AAE1-84BA4E4D1847}"/>
                </a:ext>
              </a:extLst>
            </p:cNvPr>
            <p:cNvSpPr/>
            <p:nvPr/>
          </p:nvSpPr>
          <p:spPr>
            <a:xfrm>
              <a:off x="6857933" y="2184391"/>
              <a:ext cx="1363721" cy="1343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サービス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40B3A534-94C6-4115-AED4-D0E9BFB60482}"/>
                </a:ext>
              </a:extLst>
            </p:cNvPr>
            <p:cNvCxnSpPr/>
            <p:nvPr/>
          </p:nvCxnSpPr>
          <p:spPr>
            <a:xfrm rot="16200000" flipH="1">
              <a:off x="1634067" y="2866228"/>
              <a:ext cx="1343034" cy="158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24FF81E1-A2A6-4893-93C8-86B3C89D20C4}"/>
                </a:ext>
              </a:extLst>
            </p:cNvPr>
            <p:cNvCxnSpPr/>
            <p:nvPr/>
          </p:nvCxnSpPr>
          <p:spPr>
            <a:xfrm rot="16200000" flipH="1">
              <a:off x="6185623" y="2866228"/>
              <a:ext cx="1343034" cy="158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E9C6A263-E24D-407E-9490-B06E3AB345C0}"/>
                </a:ext>
              </a:extLst>
            </p:cNvPr>
            <p:cNvCxnSpPr/>
            <p:nvPr/>
          </p:nvCxnSpPr>
          <p:spPr>
            <a:xfrm rot="16200000" flipH="1">
              <a:off x="4667908" y="2866228"/>
              <a:ext cx="1343034" cy="158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43B9572B-AD47-4C43-A651-0156F7426DED}"/>
                </a:ext>
              </a:extLst>
            </p:cNvPr>
            <p:cNvCxnSpPr/>
            <p:nvPr/>
          </p:nvCxnSpPr>
          <p:spPr>
            <a:xfrm rot="16200000" flipH="1">
              <a:off x="3151781" y="2866228"/>
              <a:ext cx="1343034" cy="158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左中かっこ 52">
              <a:extLst>
                <a:ext uri="{FF2B5EF4-FFF2-40B4-BE49-F238E27FC236}">
                  <a16:creationId xmlns:a16="http://schemas.microsoft.com/office/drawing/2014/main" id="{F8AD8169-4D66-4382-A731-215ADF7C49B1}"/>
                </a:ext>
              </a:extLst>
            </p:cNvPr>
            <p:cNvSpPr/>
            <p:nvPr/>
          </p:nvSpPr>
          <p:spPr>
            <a:xfrm>
              <a:off x="550530" y="2214555"/>
              <a:ext cx="190508" cy="1350971"/>
            </a:xfrm>
            <a:prstGeom prst="leftBrac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76" name="テキスト ボックス 53">
              <a:extLst>
                <a:ext uri="{FF2B5EF4-FFF2-40B4-BE49-F238E27FC236}">
                  <a16:creationId xmlns:a16="http://schemas.microsoft.com/office/drawing/2014/main" id="{2570AF80-09FC-472E-ADBE-95C7A64232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266" y="2515793"/>
              <a:ext cx="461665" cy="728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/>
                <a:t>主活動</a:t>
              </a:r>
            </a:p>
          </p:txBody>
        </p:sp>
        <p:sp>
          <p:nvSpPr>
            <p:cNvPr id="22" name="山形 21">
              <a:extLst>
                <a:ext uri="{FF2B5EF4-FFF2-40B4-BE49-F238E27FC236}">
                  <a16:creationId xmlns:a16="http://schemas.microsoft.com/office/drawing/2014/main" id="{7BB91693-4062-40E3-AECE-C15829C5BC36}"/>
                </a:ext>
              </a:extLst>
            </p:cNvPr>
            <p:cNvSpPr/>
            <p:nvPr/>
          </p:nvSpPr>
          <p:spPr>
            <a:xfrm>
              <a:off x="8072423" y="714356"/>
              <a:ext cx="860461" cy="2857520"/>
            </a:xfrm>
            <a:prstGeom prst="chevron">
              <a:avLst>
                <a:gd name="adj" fmla="val 35720"/>
              </a:avLst>
            </a:prstGeom>
            <a:solidFill>
              <a:srgbClr val="FFCC6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78" name="テキスト ボックス 62">
              <a:extLst>
                <a:ext uri="{FF2B5EF4-FFF2-40B4-BE49-F238E27FC236}">
                  <a16:creationId xmlns:a16="http://schemas.microsoft.com/office/drawing/2014/main" id="{78058611-0E82-48B7-873A-3CEB7E4A2A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5098" y="1714488"/>
              <a:ext cx="461665" cy="924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/>
                <a:t>マージン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48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バリューチェーン分析・価値連鎖分析のテンプレートです。定番の矢印型の図が大きく入っています。企画書・提案書などにご活用下さい。</dc:description>
  <cp:revision>10</cp:revision>
  <dcterms:created xsi:type="dcterms:W3CDTF">2009-02-20T09:16:29Z</dcterms:created>
  <dcterms:modified xsi:type="dcterms:W3CDTF">2021-08-08T00:22:51Z</dcterms:modified>
</cp:coreProperties>
</file>