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5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CC66"/>
    <a:srgbClr val="FFFF99"/>
    <a:srgbClr val="FFCC99"/>
    <a:srgbClr val="FFFFCC"/>
    <a:srgbClr val="99FF66"/>
    <a:srgbClr val="66FF66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C56867E0-CC3B-43F6-A6DE-8071A0CE5C2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1D608C6C-A425-4397-9E8D-B467F86656D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0C03F195-EF30-4432-9139-AE6BEF5CDC0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A91D8941-8FF2-4DDC-A1A1-D145AB39A94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CB2F54C8-B968-4BCB-81B5-0E5D4872A9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7BC6757C-DCE8-4B04-97C8-286A579AAD6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17712994-3064-4C4E-8B40-3BD587CE0C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FF32DB26-399F-40CC-BBBD-3D92C27B87F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6D839040-52A6-4E59-BA49-4BA6016E6AB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8B362441-C0CF-4454-8D8D-E65EB77AC53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CCC3A983-8B17-473A-993C-01CE75DE8F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AC81CC5-0ECF-4D62-8282-37250C0BC50F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49D3C69-7BEC-44C2-8018-DA7D00ED8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98F02D-BC4A-4318-B4B1-DE8BD468C644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6731034-C7FA-4F04-9656-08B27182D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245BC89-75A8-41CC-BE5A-8C079108C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4B0BFC-929C-49F3-A9C0-91C18810219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94870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6AEEEF0-1F5A-494F-9665-C8637C6E4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776F8-0D43-49D2-990B-DC5EA4B7666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507815F-6336-4796-8B6D-FA54387AB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A745D50-D9E5-4B1B-9C17-9A22EA136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D16C1F-4A99-4F36-8F0F-BDCB3EE28F1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10540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3B7174B-B96C-400E-A6A9-248322CA8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98C8C-268D-4C2A-A885-3464B7FC859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0FDC9AF-14FB-454C-9DA2-C4561C798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14D521F-4445-4D81-9D0C-E53DA4912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203E83-4169-42FC-AD08-66638A2102B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03577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A13DCD7-3160-4EFF-A349-4B67B3954F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D4A223-5B25-4907-AE86-75C61560B0AD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D60983E-F6D5-4D27-A57B-4DCDB2A48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BC75952-8466-4477-A3D5-08061EC1E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74BDA4-D3E8-414D-B528-34142876F7D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72654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CB5E66D-4B42-46AD-ACB5-D9C553880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A8AAEB-04E7-4173-9AC7-CB68BE107A4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04C9958-AF8C-400B-BCAD-4E5E024F4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DF6B9BA-57D3-41C9-ADA2-5156F9525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982C93-5161-4FE1-A70D-F2EA76A11B2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26625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5F884D5-9ED4-46C5-B1D8-FA8B825ED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C84C12-4442-4305-AAB5-82ABA60D9F0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92B865B0-E763-4F8F-85EB-2B6E589AC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37ABAA67-7ACE-4075-8F09-D6F2A6AAF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59FB42-D5F3-41C8-80BE-0B5F3548B44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75989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29A60757-FD32-4099-844B-977506E32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C30448-1F58-46F7-B139-9B5E34CE7F4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1AFBAC6F-B841-46EC-8382-5BC16BECB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FC6CEDBA-0366-455B-AD39-D9DBCE16C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6592A5-AC1E-4214-AA5B-996DF9A9D56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69840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0801A0D2-525A-46B2-B4D6-08444BBFF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D02946-3134-49D9-9B80-424C19CD37B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087116BB-7F35-44A8-B688-AB108E1E6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2D5E51FE-B1EA-4B3C-9418-34DC62F22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5D42F5-6053-492F-90DE-69C99329BF0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49666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36EAC04F-2AD8-4887-8E83-F2C9AC009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04C026-22F7-4BB1-BCFB-DFF7832B903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471F7678-A274-4102-881E-812C90144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A66B1A44-DE50-41C3-9D39-C28E2D5A2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D80DA7-BF7A-4469-B545-E6F15C0E21B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75465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F4F183D9-7134-4E55-886F-247B05092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C837BD-0B26-4B1A-879C-AFB3BFED1D1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4C9B372E-90F3-4DCA-AE8E-68D8A26E5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EEA5A701-B94E-4B10-BE94-AD115F0D1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C73782-4B2C-410C-942F-CA32BC84D89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00798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69DA520-0DF0-4094-B9A6-759AB5EBC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A6E7F5-7F7F-4430-BAB5-20B266C07DA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A81B525E-5B6A-48DB-A573-16FEC2790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545F2B52-15AF-4A5A-87AE-F6B63D646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93128B-404D-46F7-A4C9-A0B18CBC697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22885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82B9B406-8C42-4E5B-8AC4-0137B6D8D69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1D009D02-5EE6-46DA-BDD0-AB749703808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F51018F-FD2C-4621-A724-3ACEFE3D24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EE56191-F940-449A-B78D-2506A34D37E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7E33715-7D23-40D9-A785-4E63279EBD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92B13A3-20B5-4B3F-8905-D453048B2F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5FF000F1-1298-472E-BAA0-5AAAA4C55252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7DFDEE18-DF2E-4752-A138-E0BFEC32A5B0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4169853A-D419-4805-946C-4CAF2DFD64C0}"/>
              </a:ext>
            </a:extLst>
          </p:cNvPr>
          <p:cNvSpPr/>
          <p:nvPr/>
        </p:nvSpPr>
        <p:spPr>
          <a:xfrm>
            <a:off x="-14288" y="469900"/>
            <a:ext cx="9144001" cy="4603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B7A61A9D-24B0-4330-AA93-614756653A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4522787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b="1" dirty="0"/>
              <a:t>バリューチェーン分析／</a:t>
            </a:r>
            <a:r>
              <a:rPr lang="ja-JP" altLang="en-US" sz="2400" b="1" dirty="0">
                <a:latin typeface="Calibri" panose="020F0502020204030204" pitchFamily="34" charset="0"/>
              </a:rPr>
              <a:t>価値連鎖</a:t>
            </a:r>
            <a:endParaRPr lang="ja-JP" altLang="en-US" sz="2400" b="1" dirty="0"/>
          </a:p>
        </p:txBody>
      </p:sp>
      <p:sp>
        <p:nvSpPr>
          <p:cNvPr id="56" name="角丸四角形 55">
            <a:extLst>
              <a:ext uri="{FF2B5EF4-FFF2-40B4-BE49-F238E27FC236}">
                <a16:creationId xmlns:a16="http://schemas.microsoft.com/office/drawing/2014/main" id="{6EB11C85-3271-44F6-B104-4BFE0D0BBD83}"/>
              </a:ext>
            </a:extLst>
          </p:cNvPr>
          <p:cNvSpPr/>
          <p:nvPr/>
        </p:nvSpPr>
        <p:spPr>
          <a:xfrm>
            <a:off x="830263" y="3643313"/>
            <a:ext cx="1428750" cy="2571750"/>
          </a:xfrm>
          <a:prstGeom prst="roundRect">
            <a:avLst>
              <a:gd name="adj" fmla="val 757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57" name="角丸四角形 56">
            <a:extLst>
              <a:ext uri="{FF2B5EF4-FFF2-40B4-BE49-F238E27FC236}">
                <a16:creationId xmlns:a16="http://schemas.microsoft.com/office/drawing/2014/main" id="{AB87093D-26C6-483B-8E84-0CBBFE2CE64C}"/>
              </a:ext>
            </a:extLst>
          </p:cNvPr>
          <p:cNvSpPr/>
          <p:nvPr/>
        </p:nvSpPr>
        <p:spPr>
          <a:xfrm>
            <a:off x="2390775" y="3643313"/>
            <a:ext cx="1357313" cy="2571750"/>
          </a:xfrm>
          <a:prstGeom prst="roundRect">
            <a:avLst>
              <a:gd name="adj" fmla="val 757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58" name="角丸四角形 57">
            <a:extLst>
              <a:ext uri="{FF2B5EF4-FFF2-40B4-BE49-F238E27FC236}">
                <a16:creationId xmlns:a16="http://schemas.microsoft.com/office/drawing/2014/main" id="{CD954203-9D48-448F-957B-5869FC1E1E65}"/>
              </a:ext>
            </a:extLst>
          </p:cNvPr>
          <p:cNvSpPr/>
          <p:nvPr/>
        </p:nvSpPr>
        <p:spPr>
          <a:xfrm>
            <a:off x="3879850" y="3643313"/>
            <a:ext cx="1357313" cy="2571750"/>
          </a:xfrm>
          <a:prstGeom prst="roundRect">
            <a:avLst>
              <a:gd name="adj" fmla="val 757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59" name="角丸四角形 58">
            <a:extLst>
              <a:ext uri="{FF2B5EF4-FFF2-40B4-BE49-F238E27FC236}">
                <a16:creationId xmlns:a16="http://schemas.microsoft.com/office/drawing/2014/main" id="{2B562DD8-12AD-4095-8F25-BAEE9ACBBDD8}"/>
              </a:ext>
            </a:extLst>
          </p:cNvPr>
          <p:cNvSpPr/>
          <p:nvPr/>
        </p:nvSpPr>
        <p:spPr>
          <a:xfrm>
            <a:off x="5368925" y="3643313"/>
            <a:ext cx="1357313" cy="2571750"/>
          </a:xfrm>
          <a:prstGeom prst="roundRect">
            <a:avLst>
              <a:gd name="adj" fmla="val 757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60" name="角丸四角形 59">
            <a:extLst>
              <a:ext uri="{FF2B5EF4-FFF2-40B4-BE49-F238E27FC236}">
                <a16:creationId xmlns:a16="http://schemas.microsoft.com/office/drawing/2014/main" id="{C5E6725E-34DD-4D41-ACDB-9CC2E21ACDD8}"/>
              </a:ext>
            </a:extLst>
          </p:cNvPr>
          <p:cNvSpPr/>
          <p:nvPr/>
        </p:nvSpPr>
        <p:spPr>
          <a:xfrm>
            <a:off x="6858000" y="3643313"/>
            <a:ext cx="1357313" cy="2571750"/>
          </a:xfrm>
          <a:prstGeom prst="roundRect">
            <a:avLst>
              <a:gd name="adj" fmla="val 757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</a:rPr>
              <a:t>・ここに入力</a:t>
            </a:r>
          </a:p>
        </p:txBody>
      </p:sp>
      <p:grpSp>
        <p:nvGrpSpPr>
          <p:cNvPr id="2058" name="グループ化 63">
            <a:extLst>
              <a:ext uri="{FF2B5EF4-FFF2-40B4-BE49-F238E27FC236}">
                <a16:creationId xmlns:a16="http://schemas.microsoft.com/office/drawing/2014/main" id="{98B6960B-8568-44DB-A8BD-E7492EF49BBD}"/>
              </a:ext>
            </a:extLst>
          </p:cNvPr>
          <p:cNvGrpSpPr>
            <a:grpSpLocks/>
          </p:cNvGrpSpPr>
          <p:nvPr/>
        </p:nvGrpSpPr>
        <p:grpSpPr bwMode="auto">
          <a:xfrm>
            <a:off x="82550" y="714375"/>
            <a:ext cx="8850313" cy="2857500"/>
            <a:chOff x="82197" y="714356"/>
            <a:chExt cx="8850687" cy="2857520"/>
          </a:xfrm>
        </p:grpSpPr>
        <p:sp>
          <p:nvSpPr>
            <p:cNvPr id="23" name="左中かっこ 22">
              <a:extLst>
                <a:ext uri="{FF2B5EF4-FFF2-40B4-BE49-F238E27FC236}">
                  <a16:creationId xmlns:a16="http://schemas.microsoft.com/office/drawing/2014/main" id="{975FCB83-62B0-4897-8A0C-42A39C0DEDC6}"/>
                </a:ext>
              </a:extLst>
            </p:cNvPr>
            <p:cNvSpPr/>
            <p:nvPr/>
          </p:nvSpPr>
          <p:spPr>
            <a:xfrm>
              <a:off x="550530" y="715944"/>
              <a:ext cx="190508" cy="1352559"/>
            </a:xfrm>
            <a:prstGeom prst="leftBrac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060" name="テキスト ボックス 23">
              <a:extLst>
                <a:ext uri="{FF2B5EF4-FFF2-40B4-BE49-F238E27FC236}">
                  <a16:creationId xmlns:a16="http://schemas.microsoft.com/office/drawing/2014/main" id="{EEB1D78F-3F0E-41F8-8AE1-F88BB19774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197" y="979619"/>
              <a:ext cx="495803" cy="6718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r>
                <a:rPr lang="ja-JP" altLang="en-US"/>
                <a:t>支援活動</a:t>
              </a:r>
            </a:p>
          </p:txBody>
        </p:sp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F40B0790-AC86-4C5A-BE0A-975C2F7B745A}"/>
                </a:ext>
              </a:extLst>
            </p:cNvPr>
            <p:cNvSpPr/>
            <p:nvPr/>
          </p:nvSpPr>
          <p:spPr>
            <a:xfrm>
              <a:off x="818828" y="714356"/>
              <a:ext cx="7610797" cy="357191"/>
            </a:xfrm>
            <a:prstGeom prst="rect">
              <a:avLst/>
            </a:prstGeom>
            <a:solidFill>
              <a:srgbClr val="CCECFF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ja-JP" altLang="en-US" dirty="0">
                  <a:solidFill>
                    <a:schemeClr val="tx1"/>
                  </a:solidFill>
                </a:rPr>
                <a:t>全般管理</a:t>
              </a:r>
            </a:p>
          </p:txBody>
        </p:sp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AB751F41-CD7A-4C77-BEE1-C2E8375CE760}"/>
                </a:ext>
              </a:extLst>
            </p:cNvPr>
            <p:cNvSpPr/>
            <p:nvPr/>
          </p:nvSpPr>
          <p:spPr>
            <a:xfrm>
              <a:off x="818828" y="1066783"/>
              <a:ext cx="7610797" cy="357191"/>
            </a:xfrm>
            <a:prstGeom prst="rect">
              <a:avLst/>
            </a:prstGeom>
            <a:solidFill>
              <a:srgbClr val="CCECFF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ja-JP" altLang="en-US" dirty="0">
                  <a:solidFill>
                    <a:schemeClr val="tx1"/>
                  </a:solidFill>
                </a:rPr>
                <a:t>人的資源管理</a:t>
              </a:r>
            </a:p>
          </p:txBody>
        </p:sp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ABF61BFC-EB0F-4FC2-B90F-0270AA88CA8B}"/>
                </a:ext>
              </a:extLst>
            </p:cNvPr>
            <p:cNvSpPr/>
            <p:nvPr/>
          </p:nvSpPr>
          <p:spPr>
            <a:xfrm>
              <a:off x="818828" y="1425561"/>
              <a:ext cx="7610797" cy="357191"/>
            </a:xfrm>
            <a:prstGeom prst="rect">
              <a:avLst/>
            </a:prstGeom>
            <a:solidFill>
              <a:srgbClr val="CCECFF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ja-JP" altLang="en-US" dirty="0">
                  <a:solidFill>
                    <a:schemeClr val="tx1"/>
                  </a:solidFill>
                </a:rPr>
                <a:t>技術開発</a:t>
              </a:r>
            </a:p>
          </p:txBody>
        </p:sp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04273455-D9F7-44BC-9A25-A2405A5AC143}"/>
                </a:ext>
              </a:extLst>
            </p:cNvPr>
            <p:cNvSpPr/>
            <p:nvPr/>
          </p:nvSpPr>
          <p:spPr>
            <a:xfrm>
              <a:off x="818828" y="1782751"/>
              <a:ext cx="7610797" cy="357189"/>
            </a:xfrm>
            <a:prstGeom prst="rect">
              <a:avLst/>
            </a:prstGeom>
            <a:solidFill>
              <a:srgbClr val="CCECFF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ja-JP" altLang="en-US" dirty="0">
                  <a:solidFill>
                    <a:schemeClr val="tx1"/>
                  </a:solidFill>
                </a:rPr>
                <a:t>調達活動</a:t>
              </a:r>
            </a:p>
          </p:txBody>
        </p:sp>
        <p:sp>
          <p:nvSpPr>
            <p:cNvPr id="19" name="正方形/長方形 18">
              <a:extLst>
                <a:ext uri="{FF2B5EF4-FFF2-40B4-BE49-F238E27FC236}">
                  <a16:creationId xmlns:a16="http://schemas.microsoft.com/office/drawing/2014/main" id="{459251B3-83E8-4C37-947C-831025F944AD}"/>
                </a:ext>
              </a:extLst>
            </p:cNvPr>
            <p:cNvSpPr/>
            <p:nvPr/>
          </p:nvSpPr>
          <p:spPr>
            <a:xfrm>
              <a:off x="818828" y="2143116"/>
              <a:ext cx="7610797" cy="1428760"/>
            </a:xfrm>
            <a:prstGeom prst="rect">
              <a:avLst/>
            </a:prstGeom>
            <a:solidFill>
              <a:srgbClr val="99CCFF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dirty="0"/>
            </a:p>
          </p:txBody>
        </p:sp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10E0142F-0468-4B2B-87EF-3AA7ED63C02A}"/>
                </a:ext>
              </a:extLst>
            </p:cNvPr>
            <p:cNvSpPr/>
            <p:nvPr/>
          </p:nvSpPr>
          <p:spPr>
            <a:xfrm>
              <a:off x="890269" y="2184391"/>
              <a:ext cx="1363720" cy="134303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ja-JP" altLang="en-US" dirty="0">
                  <a:solidFill>
                    <a:schemeClr val="tx1"/>
                  </a:solidFill>
                </a:rPr>
                <a:t>購買物流</a:t>
              </a:r>
              <a:endParaRPr lang="en-US" altLang="ja-JP" sz="1600" dirty="0">
                <a:solidFill>
                  <a:schemeClr val="tx1"/>
                </a:solidFill>
              </a:endParaRPr>
            </a:p>
          </p:txBody>
        </p:sp>
        <p:sp>
          <p:nvSpPr>
            <p:cNvPr id="34" name="正方形/長方形 33">
              <a:extLst>
                <a:ext uri="{FF2B5EF4-FFF2-40B4-BE49-F238E27FC236}">
                  <a16:creationId xmlns:a16="http://schemas.microsoft.com/office/drawing/2014/main" id="{9289C7AC-2BF9-467C-A670-1DB86D2B7B66}"/>
                </a:ext>
              </a:extLst>
            </p:cNvPr>
            <p:cNvSpPr/>
            <p:nvPr/>
          </p:nvSpPr>
          <p:spPr>
            <a:xfrm>
              <a:off x="3873307" y="2184391"/>
              <a:ext cx="1363721" cy="134303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ja-JP" altLang="en-US" dirty="0">
                  <a:solidFill>
                    <a:schemeClr val="tx1"/>
                  </a:solidFill>
                </a:rPr>
                <a:t>出荷物流</a:t>
              </a:r>
              <a:endParaRPr lang="ja-JP" alt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5" name="正方形/長方形 34">
              <a:extLst>
                <a:ext uri="{FF2B5EF4-FFF2-40B4-BE49-F238E27FC236}">
                  <a16:creationId xmlns:a16="http://schemas.microsoft.com/office/drawing/2014/main" id="{2F93C6E7-8AA2-4E26-86E3-D688F1B38F44}"/>
                </a:ext>
              </a:extLst>
            </p:cNvPr>
            <p:cNvSpPr/>
            <p:nvPr/>
          </p:nvSpPr>
          <p:spPr>
            <a:xfrm>
              <a:off x="2382582" y="2184391"/>
              <a:ext cx="1362133" cy="134303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ja-JP" altLang="en-US" dirty="0">
                  <a:solidFill>
                    <a:schemeClr val="tx1"/>
                  </a:solidFill>
                </a:rPr>
                <a:t>製造</a:t>
              </a:r>
              <a:endParaRPr lang="ja-JP" alt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6" name="正方形/長方形 35">
              <a:extLst>
                <a:ext uri="{FF2B5EF4-FFF2-40B4-BE49-F238E27FC236}">
                  <a16:creationId xmlns:a16="http://schemas.microsoft.com/office/drawing/2014/main" id="{DBC70174-763D-4FD3-80D8-594E31BA39CB}"/>
                </a:ext>
              </a:extLst>
            </p:cNvPr>
            <p:cNvSpPr/>
            <p:nvPr/>
          </p:nvSpPr>
          <p:spPr>
            <a:xfrm>
              <a:off x="5365620" y="2184391"/>
              <a:ext cx="1363721" cy="134303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ja-JP" altLang="en-US" dirty="0">
                  <a:solidFill>
                    <a:schemeClr val="tx1"/>
                  </a:solidFill>
                </a:rPr>
                <a:t>販売・マーケティング</a:t>
              </a:r>
              <a:endParaRPr lang="ja-JP" alt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C99555C6-E201-45B2-82F5-E96F5F1031D9}"/>
                </a:ext>
              </a:extLst>
            </p:cNvPr>
            <p:cNvSpPr/>
            <p:nvPr/>
          </p:nvSpPr>
          <p:spPr>
            <a:xfrm>
              <a:off x="6857933" y="2184391"/>
              <a:ext cx="1363721" cy="134303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ja-JP" altLang="en-US" dirty="0">
                  <a:solidFill>
                    <a:schemeClr val="tx1"/>
                  </a:solidFill>
                </a:rPr>
                <a:t>サービス</a:t>
              </a:r>
              <a:endParaRPr lang="ja-JP" altLang="en-US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42" name="直線コネクタ 41">
              <a:extLst>
                <a:ext uri="{FF2B5EF4-FFF2-40B4-BE49-F238E27FC236}">
                  <a16:creationId xmlns:a16="http://schemas.microsoft.com/office/drawing/2014/main" id="{F0AAC292-7EE4-46F8-A4FF-7284B4F9A1CF}"/>
                </a:ext>
              </a:extLst>
            </p:cNvPr>
            <p:cNvCxnSpPr/>
            <p:nvPr/>
          </p:nvCxnSpPr>
          <p:spPr>
            <a:xfrm rot="16200000" flipH="1">
              <a:off x="1634067" y="2866228"/>
              <a:ext cx="1343034" cy="1588"/>
            </a:xfrm>
            <a:prstGeom prst="line">
              <a:avLst/>
            </a:prstGeom>
            <a:ln>
              <a:solidFill>
                <a:schemeClr val="tx1"/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線コネクタ 44">
              <a:extLst>
                <a:ext uri="{FF2B5EF4-FFF2-40B4-BE49-F238E27FC236}">
                  <a16:creationId xmlns:a16="http://schemas.microsoft.com/office/drawing/2014/main" id="{47D39839-6E55-4E14-A11B-C5445A1D90CE}"/>
                </a:ext>
              </a:extLst>
            </p:cNvPr>
            <p:cNvCxnSpPr/>
            <p:nvPr/>
          </p:nvCxnSpPr>
          <p:spPr>
            <a:xfrm rot="16200000" flipH="1">
              <a:off x="6185623" y="2866228"/>
              <a:ext cx="1343034" cy="1587"/>
            </a:xfrm>
            <a:prstGeom prst="line">
              <a:avLst/>
            </a:prstGeom>
            <a:ln>
              <a:solidFill>
                <a:schemeClr val="tx1"/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65DBFB76-6B7B-499A-838F-6A895E68EE48}"/>
                </a:ext>
              </a:extLst>
            </p:cNvPr>
            <p:cNvCxnSpPr/>
            <p:nvPr/>
          </p:nvCxnSpPr>
          <p:spPr>
            <a:xfrm rot="16200000" flipH="1">
              <a:off x="4667908" y="2866228"/>
              <a:ext cx="1343034" cy="1587"/>
            </a:xfrm>
            <a:prstGeom prst="line">
              <a:avLst/>
            </a:prstGeom>
            <a:ln>
              <a:solidFill>
                <a:schemeClr val="tx1"/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>
              <a:extLst>
                <a:ext uri="{FF2B5EF4-FFF2-40B4-BE49-F238E27FC236}">
                  <a16:creationId xmlns:a16="http://schemas.microsoft.com/office/drawing/2014/main" id="{4C09ECEC-A773-4E8B-BB30-168BFD10A3C8}"/>
                </a:ext>
              </a:extLst>
            </p:cNvPr>
            <p:cNvCxnSpPr/>
            <p:nvPr/>
          </p:nvCxnSpPr>
          <p:spPr>
            <a:xfrm rot="16200000" flipH="1">
              <a:off x="3151781" y="2866228"/>
              <a:ext cx="1343034" cy="1588"/>
            </a:xfrm>
            <a:prstGeom prst="line">
              <a:avLst/>
            </a:prstGeom>
            <a:ln>
              <a:solidFill>
                <a:schemeClr val="tx1"/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左中かっこ 52">
              <a:extLst>
                <a:ext uri="{FF2B5EF4-FFF2-40B4-BE49-F238E27FC236}">
                  <a16:creationId xmlns:a16="http://schemas.microsoft.com/office/drawing/2014/main" id="{259846CE-386D-4A06-9E85-D82458DB657C}"/>
                </a:ext>
              </a:extLst>
            </p:cNvPr>
            <p:cNvSpPr/>
            <p:nvPr/>
          </p:nvSpPr>
          <p:spPr>
            <a:xfrm>
              <a:off x="550530" y="2214555"/>
              <a:ext cx="190508" cy="1350971"/>
            </a:xfrm>
            <a:prstGeom prst="leftBrac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076" name="テキスト ボックス 53">
              <a:extLst>
                <a:ext uri="{FF2B5EF4-FFF2-40B4-BE49-F238E27FC236}">
                  <a16:creationId xmlns:a16="http://schemas.microsoft.com/office/drawing/2014/main" id="{CF5C17D0-8F16-4F26-87C9-B5DF86B9CF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266" y="2515793"/>
              <a:ext cx="461665" cy="7285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r>
                <a:rPr lang="ja-JP" altLang="en-US"/>
                <a:t>主活動</a:t>
              </a:r>
            </a:p>
          </p:txBody>
        </p:sp>
        <p:sp>
          <p:nvSpPr>
            <p:cNvPr id="22" name="山形 21">
              <a:extLst>
                <a:ext uri="{FF2B5EF4-FFF2-40B4-BE49-F238E27FC236}">
                  <a16:creationId xmlns:a16="http://schemas.microsoft.com/office/drawing/2014/main" id="{AEDE066E-1EA0-44E2-AE97-7BD1ED03E234}"/>
                </a:ext>
              </a:extLst>
            </p:cNvPr>
            <p:cNvSpPr/>
            <p:nvPr/>
          </p:nvSpPr>
          <p:spPr>
            <a:xfrm>
              <a:off x="8072423" y="714356"/>
              <a:ext cx="860461" cy="2857520"/>
            </a:xfrm>
            <a:prstGeom prst="chevron">
              <a:avLst>
                <a:gd name="adj" fmla="val 35720"/>
              </a:avLst>
            </a:prstGeom>
            <a:solidFill>
              <a:srgbClr val="6699FF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2078" name="テキスト ボックス 62">
              <a:extLst>
                <a:ext uri="{FF2B5EF4-FFF2-40B4-BE49-F238E27FC236}">
                  <a16:creationId xmlns:a16="http://schemas.microsoft.com/office/drawing/2014/main" id="{E835BD34-2141-4A60-BD98-68C25CBE56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65098" y="1714488"/>
              <a:ext cx="461665" cy="924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1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/>
              <a:r>
                <a:rPr lang="ja-JP" altLang="en-US"/>
                <a:t>マージン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48</Words>
  <Application>Microsoft Office PowerPoint</Application>
  <PresentationFormat>画面に合わせる (4:3)</PresentationFormat>
  <Paragraphs>19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バリューチェーン分析・価値連鎖分析のテンプレートです。定番の矢印型の図が大きく入っています。企画書・提案書などにご活用下さい。</dc:description>
  <cp:revision>10</cp:revision>
  <dcterms:created xsi:type="dcterms:W3CDTF">2009-02-20T09:16:29Z</dcterms:created>
  <dcterms:modified xsi:type="dcterms:W3CDTF">2021-08-08T00:21:55Z</dcterms:modified>
</cp:coreProperties>
</file>