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6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306" y="6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D8E54BC7-60A5-490E-9AEB-BE8BF9579BE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D6B8A246-B5FA-476D-9F54-8FEC70E8D31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AC8599A-DE81-4D37-A588-327AE521A6B8}" type="datetimeFigureOut">
              <a:rPr lang="ja-JP" altLang="en-US"/>
              <a:pPr>
                <a:defRPr/>
              </a:pPr>
              <a:t>2021/7/31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1781D69B-F0BE-4090-8BC6-85E9BF9C39C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A83783B9-1B42-459B-9E8A-E42E7F9F2EA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7742289C-9A5F-42AC-A328-A4F4C14F0D3E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FE02BDBD-D3D3-4EA9-8F3F-723DCEA16F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A357C68F-562F-4703-A4EA-1B2CB7A620D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C05759E7-F06A-478B-8AFE-98959EB375FF}" type="datetimeFigureOut">
              <a:rPr lang="ja-JP" altLang="en-US"/>
              <a:pPr>
                <a:defRPr/>
              </a:pPr>
              <a:t>2021/7/31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43A8A3BF-11D9-4303-9726-205E57F62CD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F7D96FC2-4C8D-4F9C-93CB-1FB209B013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D4E01D7B-6C12-4624-80DB-FD6D08B9513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B2475FC9-3F0E-4EE9-8878-5A7FAE0FCB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F03F3CD4-660A-42EB-893A-C09A1E0A2351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AA42E814-6A97-46D7-9402-B0533088351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2C9B7694-F4A3-4C88-9049-DFD29955943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6388" name="スライド番号プレースホルダ 3">
            <a:extLst>
              <a:ext uri="{FF2B5EF4-FFF2-40B4-BE49-F238E27FC236}">
                <a16:creationId xmlns:a16="http://schemas.microsoft.com/office/drawing/2014/main" id="{A09AA626-FF40-40D5-B5F8-3504C1B4D5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B489C89-C615-4059-9A5E-ECD3A71B8A15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1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DC9C731D-2010-458A-87F7-7C2187A4E26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41A0C4A8-199B-4B62-8BA8-9F6A814B4D6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005D6DF-7F64-4C25-861B-8C1BADDF14E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83151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1438FCC2-175F-4A71-915B-C79ECA07841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20CB0549-B640-48A0-AE1F-0222522B05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BD1F9A6-2D90-4659-98DD-43FC17C0DBB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47975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1" y="274641"/>
            <a:ext cx="6521451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DFAAB55A-51B8-4210-9AD9-AA77A25EEC7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80BADF26-F4C8-408B-BEDC-DC8DAA06FFA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C9C6366-A100-428E-8DA6-4A22F95266C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00022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ABDDC6EB-C03E-414E-A911-62D698F80C7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91CAD79E-BBCE-420F-B936-832E13E1E38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05DE005-6220-49D9-AE31-817272E910E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85261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7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7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F929F64B-DCBE-4591-945E-EC786AD0E97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883721ED-E997-4834-82EE-DB2BE0081CC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305058D-6271-43A4-B805-FBCE51921EB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36786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1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49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489AE84-93D9-4093-8BBC-F1566B505BF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16579E9-2862-45A9-942E-A83639040C5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3F57FF7-CAF6-4C04-8C79-23992CBD79A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326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299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299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D57062A1-FEAA-4626-AE9D-A90F8718EBC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28E7A51D-1016-4AF3-B590-F4994834D0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13D8A5F-A49B-4064-90DE-AE0A11F0708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71493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E8483489-650A-47BA-A0C4-80D38E61A88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22C649D4-06D8-4739-A141-1DCB3F9EE27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E3DD00B-E8E3-4FA2-A958-C2969095F6D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44208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4">
            <a:extLst>
              <a:ext uri="{FF2B5EF4-FFF2-40B4-BE49-F238E27FC236}">
                <a16:creationId xmlns:a16="http://schemas.microsoft.com/office/drawing/2014/main" id="{6A6CFB1A-50DA-4C67-B50F-E30F9A011C5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3" name="スライド番号プレースホルダ 5">
            <a:extLst>
              <a:ext uri="{FF2B5EF4-FFF2-40B4-BE49-F238E27FC236}">
                <a16:creationId xmlns:a16="http://schemas.microsoft.com/office/drawing/2014/main" id="{C9B33DEE-FB21-41ED-B396-05C860013DD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219214E-D57E-4087-A9D5-8A11F367A04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58720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45E3542-9B22-4104-A45F-1D1436D1503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A1C19C3-85D8-4A1E-8568-B13B3210BF6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EBBC1D5-CC7A-41F1-81F9-0FED0EE618A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4195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EEDA76D-86B4-4131-95D8-D79A8E0A154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58DCB7E-F06F-4240-B5B9-0A03601A855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7FBB41D-3018-4056-A06A-566E8DB9E7C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98242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C Banner">
            <a:extLst>
              <a:ext uri="{FF2B5EF4-FFF2-40B4-BE49-F238E27FC236}">
                <a16:creationId xmlns:a16="http://schemas.microsoft.com/office/drawing/2014/main" id="{B0443ECC-7A96-43C3-9C3A-30A63C3D63A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88" y="6500813"/>
            <a:ext cx="9906001" cy="357187"/>
          </a:xfrm>
          <a:prstGeom prst="rect">
            <a:avLst/>
          </a:prstGeom>
          <a:solidFill>
            <a:srgbClr val="FFC00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8" name="AC Banner">
            <a:extLst>
              <a:ext uri="{FF2B5EF4-FFF2-40B4-BE49-F238E27FC236}">
                <a16:creationId xmlns:a16="http://schemas.microsoft.com/office/drawing/2014/main" id="{F3C9A55C-315A-438E-BB5B-318DDF0B152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90563"/>
            <a:ext cx="9906000" cy="46037"/>
          </a:xfrm>
          <a:prstGeom prst="rect">
            <a:avLst/>
          </a:prstGeom>
          <a:solidFill>
            <a:srgbClr val="FFC00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028" name="タイトル プレースホルダ 1">
            <a:extLst>
              <a:ext uri="{FF2B5EF4-FFF2-40B4-BE49-F238E27FC236}">
                <a16:creationId xmlns:a16="http://schemas.microsoft.com/office/drawing/2014/main" id="{5FCDD34A-22B7-43CA-90AC-8D0D16EB302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142875"/>
            <a:ext cx="71723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9" name="テキスト プレースホルダ 2">
            <a:extLst>
              <a:ext uri="{FF2B5EF4-FFF2-40B4-BE49-F238E27FC236}">
                <a16:creationId xmlns:a16="http://schemas.microsoft.com/office/drawing/2014/main" id="{AF50789F-2E35-43D6-B3D4-7581CFC28D5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823913"/>
            <a:ext cx="8915400" cy="534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046B5C7-200A-4B03-B275-CF1EE887F6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D012BE2-5EF2-466C-BB3E-2FF7981B46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492875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fld id="{E387514E-7862-497E-AAD0-72B52CB629AA}" type="slidenum">
              <a:rPr lang="ja-JP" altLang="en-US"/>
              <a:pPr/>
              <a:t>‹#›</a:t>
            </a:fld>
            <a:endParaRPr lang="ja-JP" altLang="en-US"/>
          </a:p>
        </p:txBody>
      </p:sp>
      <p:sp>
        <p:nvSpPr>
          <p:cNvPr id="10" name="タイトル プレースホルダ 1">
            <a:extLst>
              <a:ext uri="{FF2B5EF4-FFF2-40B4-BE49-F238E27FC236}">
                <a16:creationId xmlns:a16="http://schemas.microsoft.com/office/drawing/2014/main" id="{1131C07F-B2D3-44D4-8129-3E63E24F3990}"/>
              </a:ext>
            </a:extLst>
          </p:cNvPr>
          <p:cNvSpPr txBox="1">
            <a:spLocks/>
          </p:cNvSpPr>
          <p:nvPr userDrawn="1"/>
        </p:nvSpPr>
        <p:spPr>
          <a:xfrm>
            <a:off x="7810500" y="142875"/>
            <a:ext cx="1795463" cy="50006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dirty="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企業ロゴ</a:t>
            </a:r>
            <a:endParaRPr lang="ja-JP" altLang="en-US" sz="900" dirty="0">
              <a:solidFill>
                <a:schemeClr val="bg1">
                  <a:lumMod val="6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1">
            <a:extLst>
              <a:ext uri="{FF2B5EF4-FFF2-40B4-BE49-F238E27FC236}">
                <a16:creationId xmlns:a16="http://schemas.microsoft.com/office/drawing/2014/main" id="{F2408459-2D1E-4FCF-91D5-9C43313E8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エグゼクティブサマリー</a:t>
            </a:r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BC172418-8D90-44B7-AF3C-8A37D8FBA2D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4C9720F4-24BE-468D-8315-327DA91747EB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197" name="フッター プレースホルダ 4">
            <a:extLst>
              <a:ext uri="{FF2B5EF4-FFF2-40B4-BE49-F238E27FC236}">
                <a16:creationId xmlns:a16="http://schemas.microsoft.com/office/drawing/2014/main" id="{B60A1DD2-7E88-4DEE-AAF0-D70906C9955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6564B9A-3D18-49CC-B206-D475AAFA8F3E}"/>
              </a:ext>
            </a:extLst>
          </p:cNvPr>
          <p:cNvSpPr/>
          <p:nvPr/>
        </p:nvSpPr>
        <p:spPr>
          <a:xfrm>
            <a:off x="309563" y="928688"/>
            <a:ext cx="2214562" cy="357187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/>
              <a:t>外部環境分析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A25CBBCC-0FC8-4794-B65F-5ACF0F636A5F}"/>
              </a:ext>
            </a:extLst>
          </p:cNvPr>
          <p:cNvSpPr/>
          <p:nvPr/>
        </p:nvSpPr>
        <p:spPr>
          <a:xfrm>
            <a:off x="309563" y="1285875"/>
            <a:ext cx="2214562" cy="1857375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1050" dirty="0">
                <a:solidFill>
                  <a:schemeClr val="tx1"/>
                </a:solidFill>
              </a:rPr>
              <a:t>◎経済状況</a:t>
            </a: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1050" dirty="0">
                <a:solidFill>
                  <a:schemeClr val="tx1"/>
                </a:solidFill>
              </a:rPr>
              <a:t>◎競合状況</a:t>
            </a: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1050" dirty="0">
                <a:solidFill>
                  <a:schemeClr val="tx1"/>
                </a:solidFill>
              </a:rPr>
              <a:t>◎機会</a:t>
            </a: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1050" dirty="0">
                <a:solidFill>
                  <a:schemeClr val="tx1"/>
                </a:solidFill>
              </a:rPr>
              <a:t>◎驚異</a:t>
            </a: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518003C1-DD82-42FC-B0BE-AC22B0269C86}"/>
              </a:ext>
            </a:extLst>
          </p:cNvPr>
          <p:cNvSpPr/>
          <p:nvPr/>
        </p:nvSpPr>
        <p:spPr>
          <a:xfrm>
            <a:off x="3044825" y="928688"/>
            <a:ext cx="3908425" cy="357187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/>
              <a:t>事業概要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4EC41248-04BC-43C0-9944-2AFAEA728C8D}"/>
              </a:ext>
            </a:extLst>
          </p:cNvPr>
          <p:cNvSpPr/>
          <p:nvPr/>
        </p:nvSpPr>
        <p:spPr>
          <a:xfrm>
            <a:off x="3044825" y="1285875"/>
            <a:ext cx="3908425" cy="1857375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9C19520D-A245-42F1-92FE-96167E86E41B}"/>
              </a:ext>
            </a:extLst>
          </p:cNvPr>
          <p:cNvSpPr/>
          <p:nvPr/>
        </p:nvSpPr>
        <p:spPr>
          <a:xfrm>
            <a:off x="7453313" y="928688"/>
            <a:ext cx="2214562" cy="357187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/>
              <a:t>内部環境分析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BFD03BC1-67CE-4E92-B643-2E4C503AB23D}"/>
              </a:ext>
            </a:extLst>
          </p:cNvPr>
          <p:cNvSpPr/>
          <p:nvPr/>
        </p:nvSpPr>
        <p:spPr>
          <a:xfrm>
            <a:off x="7453313" y="1285875"/>
            <a:ext cx="2214562" cy="1857375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1050" dirty="0">
                <a:solidFill>
                  <a:schemeClr val="tx1"/>
                </a:solidFill>
              </a:rPr>
              <a:t>◎強み</a:t>
            </a: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1050" dirty="0">
                <a:solidFill>
                  <a:schemeClr val="tx1"/>
                </a:solidFill>
              </a:rPr>
              <a:t>◎弱み</a:t>
            </a: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1050" dirty="0">
                <a:solidFill>
                  <a:schemeClr val="tx1"/>
                </a:solidFill>
              </a:rPr>
              <a:t>◎課題解決策</a:t>
            </a: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684E2578-74D2-465F-85AE-6043EF0E7D5D}"/>
              </a:ext>
            </a:extLst>
          </p:cNvPr>
          <p:cNvSpPr/>
          <p:nvPr/>
        </p:nvSpPr>
        <p:spPr>
          <a:xfrm>
            <a:off x="309563" y="3500438"/>
            <a:ext cx="2214562" cy="384175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/>
              <a:t>マーケティング戦略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0266B0A5-980D-437D-82AA-3EB505C0DC93}"/>
              </a:ext>
            </a:extLst>
          </p:cNvPr>
          <p:cNvSpPr/>
          <p:nvPr/>
        </p:nvSpPr>
        <p:spPr>
          <a:xfrm>
            <a:off x="309563" y="3884613"/>
            <a:ext cx="2214562" cy="2259012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1050" dirty="0">
                <a:solidFill>
                  <a:schemeClr val="tx1"/>
                </a:solidFill>
              </a:rPr>
              <a:t>◎事業戦略</a:t>
            </a: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1050" dirty="0">
                <a:solidFill>
                  <a:schemeClr val="tx1"/>
                </a:solidFill>
              </a:rPr>
              <a:t>◎商品戦略</a:t>
            </a: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1050" dirty="0">
                <a:solidFill>
                  <a:schemeClr val="tx1"/>
                </a:solidFill>
              </a:rPr>
              <a:t>◎販売戦略</a:t>
            </a: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1050" dirty="0">
                <a:solidFill>
                  <a:schemeClr val="tx1"/>
                </a:solidFill>
              </a:rPr>
              <a:t>◎広告戦略</a:t>
            </a: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1050" dirty="0">
                <a:solidFill>
                  <a:schemeClr val="tx1"/>
                </a:solidFill>
              </a:rPr>
              <a:t>◎価格戦略</a:t>
            </a: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BF5CD71D-1F0E-4601-B089-2717F8FC6867}"/>
              </a:ext>
            </a:extLst>
          </p:cNvPr>
          <p:cNvSpPr/>
          <p:nvPr/>
        </p:nvSpPr>
        <p:spPr>
          <a:xfrm>
            <a:off x="7453313" y="3500438"/>
            <a:ext cx="2214562" cy="384175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/>
              <a:t>アクションプラン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0DA23C5B-8633-4412-82D3-25F88E7360C0}"/>
              </a:ext>
            </a:extLst>
          </p:cNvPr>
          <p:cNvSpPr/>
          <p:nvPr/>
        </p:nvSpPr>
        <p:spPr>
          <a:xfrm>
            <a:off x="7453313" y="3884613"/>
            <a:ext cx="2214562" cy="2259012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610C0096-5885-4711-AF89-5F50A871662F}"/>
              </a:ext>
            </a:extLst>
          </p:cNvPr>
          <p:cNvSpPr/>
          <p:nvPr/>
        </p:nvSpPr>
        <p:spPr>
          <a:xfrm>
            <a:off x="3044825" y="3684588"/>
            <a:ext cx="3908425" cy="357187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/>
              <a:t>儲かるポイント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00400AAB-99CF-4372-A82E-E3605D04297A}"/>
              </a:ext>
            </a:extLst>
          </p:cNvPr>
          <p:cNvSpPr/>
          <p:nvPr/>
        </p:nvSpPr>
        <p:spPr>
          <a:xfrm>
            <a:off x="3044825" y="4041775"/>
            <a:ext cx="3908425" cy="642938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A8365EB7-6786-4DE6-94A4-9A6DBB625FB0}"/>
              </a:ext>
            </a:extLst>
          </p:cNvPr>
          <p:cNvSpPr/>
          <p:nvPr/>
        </p:nvSpPr>
        <p:spPr>
          <a:xfrm>
            <a:off x="3024188" y="5143500"/>
            <a:ext cx="3908425" cy="357188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/>
              <a:t>顧客のメリット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0D579C9D-5114-4AB7-8557-BE93160BEB75}"/>
              </a:ext>
            </a:extLst>
          </p:cNvPr>
          <p:cNvSpPr/>
          <p:nvPr/>
        </p:nvSpPr>
        <p:spPr>
          <a:xfrm>
            <a:off x="3024188" y="5500688"/>
            <a:ext cx="3908425" cy="642937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34" name="右矢印 33">
            <a:extLst>
              <a:ext uri="{FF2B5EF4-FFF2-40B4-BE49-F238E27FC236}">
                <a16:creationId xmlns:a16="http://schemas.microsoft.com/office/drawing/2014/main" id="{4BC50932-4EDC-473A-8A59-2C641825A345}"/>
              </a:ext>
            </a:extLst>
          </p:cNvPr>
          <p:cNvSpPr/>
          <p:nvPr/>
        </p:nvSpPr>
        <p:spPr>
          <a:xfrm>
            <a:off x="2595563" y="1785938"/>
            <a:ext cx="357187" cy="642937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5" name="右矢印 34">
            <a:extLst>
              <a:ext uri="{FF2B5EF4-FFF2-40B4-BE49-F238E27FC236}">
                <a16:creationId xmlns:a16="http://schemas.microsoft.com/office/drawing/2014/main" id="{8DF5C552-7C96-4E30-AE00-7DCDC27A98CC}"/>
              </a:ext>
            </a:extLst>
          </p:cNvPr>
          <p:cNvSpPr/>
          <p:nvPr/>
        </p:nvSpPr>
        <p:spPr>
          <a:xfrm rot="10800000">
            <a:off x="7024688" y="1785938"/>
            <a:ext cx="357187" cy="642937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6" name="右矢印 35">
            <a:extLst>
              <a:ext uri="{FF2B5EF4-FFF2-40B4-BE49-F238E27FC236}">
                <a16:creationId xmlns:a16="http://schemas.microsoft.com/office/drawing/2014/main" id="{1A78EFD6-B31A-4287-A68E-C201C55FCC72}"/>
              </a:ext>
            </a:extLst>
          </p:cNvPr>
          <p:cNvSpPr/>
          <p:nvPr/>
        </p:nvSpPr>
        <p:spPr>
          <a:xfrm rot="5400000">
            <a:off x="4806950" y="3143250"/>
            <a:ext cx="357188" cy="642938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7" name="右矢印 36">
            <a:extLst>
              <a:ext uri="{FF2B5EF4-FFF2-40B4-BE49-F238E27FC236}">
                <a16:creationId xmlns:a16="http://schemas.microsoft.com/office/drawing/2014/main" id="{A226D747-6D21-4E91-9B72-504FA2D78A94}"/>
              </a:ext>
            </a:extLst>
          </p:cNvPr>
          <p:cNvSpPr/>
          <p:nvPr/>
        </p:nvSpPr>
        <p:spPr>
          <a:xfrm rot="5400000">
            <a:off x="4806950" y="4602163"/>
            <a:ext cx="357187" cy="642938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68</Words>
  <Application>Microsoft Office PowerPoint</Application>
  <PresentationFormat>A4 210 x 297 mm</PresentationFormat>
  <Paragraphs>34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エグゼクティブサマリー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鳥瞰図化したエグゼクティブサマリーです。下記の項目が１枚にまとめてあります。_x000d_
_x000d_
・外部環境分析_x000d_
・内部環境分析_x000d_
・マーケティング戦略_x000d_
・アクションプラン_x000d_
・儲かるポイント_x000d_
・顧客のメリット</dc:description>
  <cp:revision>8</cp:revision>
  <dcterms:created xsi:type="dcterms:W3CDTF">2009-02-13T08:21:57Z</dcterms:created>
  <dcterms:modified xsi:type="dcterms:W3CDTF">2021-07-31T11:11:52Z</dcterms:modified>
</cp:coreProperties>
</file>